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theme/themeOverride1.xml" ContentType="application/vnd.openxmlformats-officedocument.themeOverr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8.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1.xml" ContentType="application/vnd.openxmlformats-officedocument.drawingml.chartshape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2.xml" ContentType="application/vnd.openxmlformats-officedocument.presentationml.notesSlide+xml"/>
  <Override PartName="/ppt/charts/chart11.xml" ContentType="application/vnd.openxmlformats-officedocument.drawingml.chart+xml"/>
  <Override PartName="/ppt/charts/style9.xml" ContentType="application/vnd.ms-office.chartstyle+xml"/>
  <Override PartName="/ppt/charts/colors9.xml" ContentType="application/vnd.ms-office.chartcolorstyle+xml"/>
  <Override PartName="/ppt/charts/chart12.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3.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4.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7"/>
  </p:notesMasterIdLst>
  <p:sldIdLst>
    <p:sldId id="256" r:id="rId2"/>
    <p:sldId id="274" r:id="rId3"/>
    <p:sldId id="30095" r:id="rId4"/>
    <p:sldId id="30005" r:id="rId5"/>
    <p:sldId id="257" r:id="rId6"/>
    <p:sldId id="258" r:id="rId7"/>
    <p:sldId id="259" r:id="rId8"/>
    <p:sldId id="30006" r:id="rId9"/>
    <p:sldId id="260" r:id="rId10"/>
    <p:sldId id="261" r:id="rId11"/>
    <p:sldId id="262" r:id="rId12"/>
    <p:sldId id="263" r:id="rId13"/>
    <p:sldId id="264" r:id="rId14"/>
    <p:sldId id="30015" r:id="rId15"/>
    <p:sldId id="265" r:id="rId16"/>
    <p:sldId id="30091" r:id="rId17"/>
    <p:sldId id="266" r:id="rId18"/>
    <p:sldId id="267" r:id="rId19"/>
    <p:sldId id="268" r:id="rId20"/>
    <p:sldId id="269" r:id="rId21"/>
    <p:sldId id="270" r:id="rId22"/>
    <p:sldId id="271" r:id="rId23"/>
    <p:sldId id="272" r:id="rId24"/>
    <p:sldId id="273" r:id="rId25"/>
    <p:sldId id="30092" r:id="rId26"/>
  </p:sldIdLst>
  <p:sldSz cx="12192000" cy="6858000"/>
  <p:notesSz cx="6858000" cy="12192000"/>
  <p:embeddedFontLst>
    <p:embeddedFont>
      <p:font typeface="Lato" panose="020F0502020204030203" pitchFamily="34" charset="0"/>
      <p:regular r:id="rId28"/>
      <p:bold r:id="rId29"/>
      <p:italic r:id="rId30"/>
      <p:boldItalic r:id="rId31"/>
    </p:embeddedFont>
    <p:embeddedFont>
      <p:font typeface="Lato Black" panose="020F0502020204030203" pitchFamily="34" charset="0"/>
      <p:bold r:id="rId32"/>
      <p:boldItalic r:id="rId33"/>
    </p:embeddedFont>
    <p:embeddedFont>
      <p:font typeface="Lato Light" panose="020F0502020204030203" pitchFamily="34" charset="0"/>
      <p:regular r:id="rId34"/>
      <p:italic r:id="rId35"/>
    </p:embeddedFont>
    <p:embeddedFont>
      <p:font typeface="Quattrocento" panose="02020502030000000404" pitchFamily="18" charset="0"/>
      <p:regular r:id="rId36"/>
      <p:bold r:id="rId37"/>
    </p:embeddedFont>
    <p:embeddedFont>
      <p:font typeface="Quattrocento Bold" panose="02020802030000000404" charset="0"/>
      <p:regular r:id="rId38"/>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p:scale>
          <a:sx n="72" d="100"/>
          <a:sy n="72" d="100"/>
        </p:scale>
        <p:origin x="364" y="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8.xml"/><Relationship Id="rId1" Type="http://schemas.microsoft.com/office/2011/relationships/chartStyle" Target="style8.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9.xml"/><Relationship Id="rId1" Type="http://schemas.microsoft.com/office/2011/relationships/chartStyle" Target="style9.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0.xml"/><Relationship Id="rId1" Type="http://schemas.microsoft.com/office/2011/relationships/chartStyle" Target="style10.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1.xml"/><Relationship Id="rId1" Type="http://schemas.microsoft.com/office/2011/relationships/chartStyle" Target="style11.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26048834103915047"/>
          <c:y val="7.1690484336893873E-2"/>
          <c:w val="0.4372474150850762"/>
          <c:h val="0.86984631710263183"/>
        </c:manualLayout>
      </c:layout>
      <c:doughnutChart>
        <c:varyColors val="1"/>
        <c:ser>
          <c:idx val="0"/>
          <c:order val="0"/>
          <c:tx>
            <c:strRef>
              <c:f>Sheet1!$B$1</c:f>
              <c:strCache>
                <c:ptCount val="1"/>
                <c:pt idx="0">
                  <c:v>Industry</c:v>
                </c:pt>
              </c:strCache>
            </c:strRef>
          </c:tx>
          <c:spPr>
            <a:effectLst>
              <a:outerShdw blurRad="50800" dist="38100" dir="5400000" algn="t" rotWithShape="0">
                <a:prstClr val="black">
                  <a:alpha val="40000"/>
                </a:prstClr>
              </a:outerShdw>
            </a:effectLst>
          </c:spPr>
          <c:dPt>
            <c:idx val="0"/>
            <c:bubble3D val="0"/>
            <c:spPr>
              <a:solidFill>
                <a:schemeClr val="accent6">
                  <a:shade val="76000"/>
                </a:schemeClr>
              </a:solidFill>
              <a:ln>
                <a:noFill/>
              </a:ln>
              <a:effectLst>
                <a:outerShdw blurRad="50800" dist="38100" dir="5400000" algn="t" rotWithShape="0">
                  <a:prstClr val="black">
                    <a:alpha val="40000"/>
                  </a:prstClr>
                </a:outerShdw>
              </a:effectLst>
            </c:spPr>
            <c:extLst>
              <c:ext xmlns:c16="http://schemas.microsoft.com/office/drawing/2014/chart" uri="{C3380CC4-5D6E-409C-BE32-E72D297353CC}">
                <c16:uniqueId val="{00000001-1DAC-435C-A92F-5AE7C1F8610E}"/>
              </c:ext>
            </c:extLst>
          </c:dPt>
          <c:dPt>
            <c:idx val="1"/>
            <c:bubble3D val="0"/>
            <c:spPr>
              <a:solidFill>
                <a:schemeClr val="accent6">
                  <a:tint val="77000"/>
                </a:schemeClr>
              </a:solidFill>
              <a:ln>
                <a:noFill/>
              </a:ln>
              <a:effectLst>
                <a:outerShdw blurRad="50800" dist="38100" dir="5400000" algn="t" rotWithShape="0">
                  <a:prstClr val="black">
                    <a:alpha val="40000"/>
                  </a:prstClr>
                </a:outerShdw>
              </a:effectLst>
            </c:spPr>
            <c:extLst>
              <c:ext xmlns:c16="http://schemas.microsoft.com/office/drawing/2014/chart" uri="{C3380CC4-5D6E-409C-BE32-E72D297353CC}">
                <c16:uniqueId val="{00000003-1DAC-435C-A92F-5AE7C1F8610E}"/>
              </c:ext>
            </c:extLst>
          </c:dPt>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bg1"/>
                    </a:solidFill>
                    <a:effectLst>
                      <a:outerShdw blurRad="50800" dist="38100" dir="5400000" algn="t" rotWithShape="0">
                        <a:prstClr val="black">
                          <a:alpha val="40000"/>
                        </a:prstClr>
                      </a:outerShdw>
                    </a:effectLst>
                    <a:latin typeface="Lato" panose="020F0502020204030203" pitchFamily="34" charset="0"/>
                    <a:ea typeface="Lato" panose="020F0502020204030203" pitchFamily="34" charset="0"/>
                    <a:cs typeface="Lato" panose="020F0502020204030203" pitchFamily="34" charset="0"/>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2"/>
                <c:pt idx="0">
                  <c:v>Office-based</c:v>
                </c:pt>
                <c:pt idx="1">
                  <c:v>Office-based + some fieldwork</c:v>
                </c:pt>
              </c:strCache>
            </c:strRef>
          </c:cat>
          <c:val>
            <c:numRef>
              <c:f>Sheet1!$B$2:$B$4</c:f>
              <c:numCache>
                <c:formatCode>0%</c:formatCode>
                <c:ptCount val="2"/>
                <c:pt idx="0">
                  <c:v>0.81399999999999995</c:v>
                </c:pt>
                <c:pt idx="1">
                  <c:v>0.186</c:v>
                </c:pt>
              </c:numCache>
            </c:numRef>
          </c:val>
          <c:extLst>
            <c:ext xmlns:c16="http://schemas.microsoft.com/office/drawing/2014/chart" uri="{C3380CC4-5D6E-409C-BE32-E72D297353CC}">
              <c16:uniqueId val="{00000004-1DAC-435C-A92F-5AE7C1F8610E}"/>
            </c:ext>
          </c:extLst>
        </c:ser>
        <c:dLbls>
          <c:showLegendKey val="0"/>
          <c:showVal val="0"/>
          <c:showCatName val="0"/>
          <c:showSerName val="0"/>
          <c:showPercent val="0"/>
          <c:showBubbleSize val="0"/>
          <c:showLeaderLines val="1"/>
        </c:dLbls>
        <c:firstSliceAng val="0"/>
        <c:holeSize val="50"/>
      </c:doughnutChart>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bg2">
                  <a:lumMod val="90000"/>
                </a:schemeClr>
              </a:solidFill>
              <a:effectLst>
                <a:outerShdw blurRad="50800" dist="38100" dir="5400000" algn="t" rotWithShape="0">
                  <a:prstClr val="black">
                    <a:alpha val="40000"/>
                  </a:prstClr>
                </a:outerShdw>
              </a:effectLst>
              <a:latin typeface="Lato" panose="020F0502020204030203" pitchFamily="34" charset="0"/>
              <a:ea typeface="Lato" panose="020F0502020204030203" pitchFamily="34" charset="0"/>
              <a:cs typeface="Lato" panose="020F0502020204030203"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latin typeface="Lato" panose="020F0502020204030203" pitchFamily="34" charset="0"/>
          <a:ea typeface="Lato" panose="020F0502020204030203" pitchFamily="34" charset="0"/>
          <a:cs typeface="Lato" panose="020F0502020204030203"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166226693674246E-2"/>
          <c:y val="3.6789572004883316E-2"/>
          <c:w val="0.66586901408322674"/>
          <c:h val="0.94228707015058222"/>
        </c:manualLayout>
      </c:layout>
      <c:barChart>
        <c:barDir val="col"/>
        <c:grouping val="percentStacked"/>
        <c:varyColors val="0"/>
        <c:ser>
          <c:idx val="0"/>
          <c:order val="0"/>
          <c:tx>
            <c:strRef>
              <c:f>Sheet1!$A$2</c:f>
              <c:strCache>
                <c:ptCount val="1"/>
                <c:pt idx="0">
                  <c:v>More than 60% drop</c:v>
                </c:pt>
              </c:strCache>
            </c:strRef>
          </c:tx>
          <c:spPr>
            <a:solidFill>
              <a:srgbClr val="C00000"/>
            </a:solidFill>
            <a:ln>
              <a:noFill/>
            </a:ln>
            <a:effectLst>
              <a:outerShdw blurRad="50800" dist="38100" dir="5400000" algn="t"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100" b="0" i="0" u="none" strike="noStrike" kern="1200" baseline="0">
                    <a:solidFill>
                      <a:schemeClr val="bg1"/>
                    </a:solidFill>
                    <a:latin typeface="Lato Regular"/>
                    <a:ea typeface="+mn-ea"/>
                    <a:cs typeface="Lato Regula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c:f>
              <c:strCache>
                <c:ptCount val="1"/>
                <c:pt idx="0">
                  <c:v>%</c:v>
                </c:pt>
              </c:strCache>
            </c:strRef>
          </c:cat>
          <c:val>
            <c:numRef>
              <c:f>Sheet1!$B$2</c:f>
              <c:numCache>
                <c:formatCode>0%</c:formatCode>
                <c:ptCount val="1"/>
                <c:pt idx="0">
                  <c:v>3.5999999999999997E-2</c:v>
                </c:pt>
              </c:numCache>
            </c:numRef>
          </c:val>
          <c:extLst>
            <c:ext xmlns:c16="http://schemas.microsoft.com/office/drawing/2014/chart" uri="{C3380CC4-5D6E-409C-BE32-E72D297353CC}">
              <c16:uniqueId val="{00000000-63E8-4ABE-AE2C-84CC179140C7}"/>
            </c:ext>
          </c:extLst>
        </c:ser>
        <c:ser>
          <c:idx val="1"/>
          <c:order val="1"/>
          <c:tx>
            <c:strRef>
              <c:f>Sheet1!$A$3</c:f>
              <c:strCache>
                <c:ptCount val="1"/>
                <c:pt idx="0">
                  <c:v>41-60% drop</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0800" dist="38100" dir="5400000" algn="t"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100" b="0" i="0" u="none" strike="noStrike" kern="1200" baseline="0">
                    <a:solidFill>
                      <a:schemeClr val="bg1"/>
                    </a:solidFill>
                    <a:latin typeface="Lato Regular"/>
                    <a:ea typeface="+mn-ea"/>
                    <a:cs typeface="Lato Regula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c:f>
              <c:strCache>
                <c:ptCount val="1"/>
                <c:pt idx="0">
                  <c:v>%</c:v>
                </c:pt>
              </c:strCache>
            </c:strRef>
          </c:cat>
          <c:val>
            <c:numRef>
              <c:f>Sheet1!$B$3</c:f>
              <c:numCache>
                <c:formatCode>0%</c:formatCode>
                <c:ptCount val="1"/>
                <c:pt idx="0">
                  <c:v>9.9000000000000005E-2</c:v>
                </c:pt>
              </c:numCache>
            </c:numRef>
          </c:val>
          <c:extLst>
            <c:ext xmlns:c16="http://schemas.microsoft.com/office/drawing/2014/chart" uri="{C3380CC4-5D6E-409C-BE32-E72D297353CC}">
              <c16:uniqueId val="{00000001-63E8-4ABE-AE2C-84CC179140C7}"/>
            </c:ext>
          </c:extLst>
        </c:ser>
        <c:ser>
          <c:idx val="2"/>
          <c:order val="2"/>
          <c:tx>
            <c:strRef>
              <c:f>Sheet1!$A$4</c:f>
              <c:strCache>
                <c:ptCount val="1"/>
                <c:pt idx="0">
                  <c:v>21-40% drop</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0800" dist="38100" dir="5400000" algn="t"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Lato Regular"/>
                    <a:ea typeface="+mn-ea"/>
                    <a:cs typeface="Lato Regula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c:f>
              <c:strCache>
                <c:ptCount val="1"/>
                <c:pt idx="0">
                  <c:v>%</c:v>
                </c:pt>
              </c:strCache>
            </c:strRef>
          </c:cat>
          <c:val>
            <c:numRef>
              <c:f>Sheet1!$B$4</c:f>
              <c:numCache>
                <c:formatCode>0%</c:formatCode>
                <c:ptCount val="1"/>
                <c:pt idx="0">
                  <c:v>0.44600000000000001</c:v>
                </c:pt>
              </c:numCache>
            </c:numRef>
          </c:val>
          <c:extLst>
            <c:ext xmlns:c16="http://schemas.microsoft.com/office/drawing/2014/chart" uri="{C3380CC4-5D6E-409C-BE32-E72D297353CC}">
              <c16:uniqueId val="{00000002-63E8-4ABE-AE2C-84CC179140C7}"/>
            </c:ext>
          </c:extLst>
        </c:ser>
        <c:ser>
          <c:idx val="3"/>
          <c:order val="3"/>
          <c:tx>
            <c:strRef>
              <c:f>Sheet1!$A$5</c:f>
              <c:strCache>
                <c:ptCount val="1"/>
                <c:pt idx="0">
                  <c:v>1-20% drop</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0800" dist="38100" dir="5400000" algn="t" rotWithShape="0">
                <a:prstClr val="black">
                  <a:alpha val="40000"/>
                </a:prstClr>
              </a:outerShdw>
            </a:effectLst>
          </c:spPr>
          <c:invertIfNegative val="0"/>
          <c:dLbls>
            <c:dLbl>
              <c:idx val="0"/>
              <c:layout>
                <c:manualLayout>
                  <c:x val="-4.698012148985433E-3"/>
                  <c:y val="1.58326476674894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3E8-4ABE-AE2C-84CC179140C7}"/>
                </c:ext>
              </c:extLst>
            </c:dLbl>
            <c:spPr>
              <a:noFill/>
              <a:ln>
                <a:noFill/>
              </a:ln>
              <a:effectLst/>
            </c:spPr>
            <c:txPr>
              <a:bodyPr rot="0" spcFirstLastPara="1" vertOverflow="ellipsis" vert="horz" wrap="square" lIns="38100" tIns="19050" rIns="38100" bIns="19050" anchor="ctr" anchorCtr="0">
                <a:spAutoFit/>
              </a:bodyPr>
              <a:lstStyle/>
              <a:p>
                <a:pPr algn="ctr">
                  <a:defRPr lang="en-US" sz="1100" b="0" i="0" u="none" strike="noStrike" kern="1200" baseline="0">
                    <a:solidFill>
                      <a:schemeClr val="tx1"/>
                    </a:solidFill>
                    <a:latin typeface="Lato Regular"/>
                    <a:ea typeface="+mn-ea"/>
                    <a:cs typeface="Lato Regula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c:f>
              <c:strCache>
                <c:ptCount val="1"/>
                <c:pt idx="0">
                  <c:v>%</c:v>
                </c:pt>
              </c:strCache>
            </c:strRef>
          </c:cat>
          <c:val>
            <c:numRef>
              <c:f>Sheet1!$B$5</c:f>
              <c:numCache>
                <c:formatCode>0%</c:formatCode>
                <c:ptCount val="1"/>
                <c:pt idx="0">
                  <c:v>0.39</c:v>
                </c:pt>
              </c:numCache>
            </c:numRef>
          </c:val>
          <c:extLst>
            <c:ext xmlns:c16="http://schemas.microsoft.com/office/drawing/2014/chart" uri="{C3380CC4-5D6E-409C-BE32-E72D297353CC}">
              <c16:uniqueId val="{00000004-63E8-4ABE-AE2C-84CC179140C7}"/>
            </c:ext>
          </c:extLst>
        </c:ser>
        <c:ser>
          <c:idx val="4"/>
          <c:order val="4"/>
          <c:tx>
            <c:strRef>
              <c:f>Sheet1!$A$6</c:f>
              <c:strCache>
                <c:ptCount val="1"/>
                <c:pt idx="0">
                  <c:v>0% - no impact</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0800" dist="38100" dir="5400000" algn="t"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Lato Regular"/>
                    <a:ea typeface="+mn-ea"/>
                    <a:cs typeface="Lato Regula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c:f>
              <c:strCache>
                <c:ptCount val="1"/>
                <c:pt idx="0">
                  <c:v>%</c:v>
                </c:pt>
              </c:strCache>
            </c:strRef>
          </c:cat>
          <c:val>
            <c:numRef>
              <c:f>Sheet1!$B$6</c:f>
              <c:numCache>
                <c:formatCode>0%</c:formatCode>
                <c:ptCount val="1"/>
                <c:pt idx="0">
                  <c:v>2.9000000000000001E-2</c:v>
                </c:pt>
              </c:numCache>
            </c:numRef>
          </c:val>
          <c:extLst>
            <c:ext xmlns:c16="http://schemas.microsoft.com/office/drawing/2014/chart" uri="{C3380CC4-5D6E-409C-BE32-E72D297353CC}">
              <c16:uniqueId val="{00000005-63E8-4ABE-AE2C-84CC179140C7}"/>
            </c:ext>
          </c:extLst>
        </c:ser>
        <c:dLbls>
          <c:showLegendKey val="0"/>
          <c:showVal val="0"/>
          <c:showCatName val="0"/>
          <c:showSerName val="0"/>
          <c:showPercent val="0"/>
          <c:showBubbleSize val="0"/>
        </c:dLbls>
        <c:gapWidth val="170"/>
        <c:overlap val="100"/>
        <c:axId val="2094808088"/>
        <c:axId val="-2125796872"/>
      </c:barChart>
      <c:catAx>
        <c:axId val="2094808088"/>
        <c:scaling>
          <c:orientation val="minMax"/>
        </c:scaling>
        <c:delete val="1"/>
        <c:axPos val="t"/>
        <c:numFmt formatCode="General" sourceLinked="0"/>
        <c:majorTickMark val="out"/>
        <c:minorTickMark val="none"/>
        <c:tickLblPos val="nextTo"/>
        <c:crossAx val="-2125796872"/>
        <c:crosses val="autoZero"/>
        <c:auto val="1"/>
        <c:lblAlgn val="ctr"/>
        <c:lblOffset val="100"/>
        <c:noMultiLvlLbl val="0"/>
      </c:catAx>
      <c:valAx>
        <c:axId val="-2125796872"/>
        <c:scaling>
          <c:orientation val="maxMin"/>
        </c:scaling>
        <c:delete val="1"/>
        <c:axPos val="l"/>
        <c:numFmt formatCode="0%" sourceLinked="1"/>
        <c:majorTickMark val="out"/>
        <c:minorTickMark val="none"/>
        <c:tickLblPos val="nextTo"/>
        <c:crossAx val="2094808088"/>
        <c:crosses val="autoZero"/>
        <c:crossBetween val="between"/>
      </c:valAx>
      <c:spPr>
        <a:noFill/>
        <a:ln>
          <a:noFill/>
        </a:ln>
        <a:effectLst/>
      </c:spPr>
    </c:plotArea>
    <c:legend>
      <c:legendPos val="r"/>
      <c:layout>
        <c:manualLayout>
          <c:xMode val="edge"/>
          <c:yMode val="edge"/>
          <c:x val="0.49079177131595858"/>
          <c:y val="0.30601698386316345"/>
          <c:w val="0.385106212781894"/>
          <c:h val="0.51909588154433284"/>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Lato Regular"/>
              <a:ea typeface="+mn-ea"/>
              <a:cs typeface="Lato Regular"/>
            </a:defRPr>
          </a:pPr>
          <a:endParaRPr lang="en-US"/>
        </a:p>
      </c:txPr>
    </c:legend>
    <c:plotVisOnly val="1"/>
    <c:dispBlanksAs val="gap"/>
    <c:showDLblsOverMax val="0"/>
  </c:chart>
  <c:spPr>
    <a:noFill/>
    <a:ln w="6350" cap="flat" cmpd="sng" algn="ctr">
      <a:noFill/>
      <a:prstDash val="solid"/>
      <a:miter lim="800000"/>
    </a:ln>
    <a:effectLst/>
  </c:spPr>
  <c:txPr>
    <a:bodyPr/>
    <a:lstStyle/>
    <a:p>
      <a:pPr>
        <a:defRPr sz="1200" b="1">
          <a:latin typeface="Lato Regular"/>
          <a:cs typeface="Lato Regula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8063735161927689E-2"/>
          <c:y val="3.6789685194060978E-2"/>
          <c:w val="0.72697600391179396"/>
          <c:h val="0.94228707015058222"/>
        </c:manualLayout>
      </c:layout>
      <c:barChart>
        <c:barDir val="col"/>
        <c:grouping val="percentStacked"/>
        <c:varyColors val="0"/>
        <c:ser>
          <c:idx val="0"/>
          <c:order val="0"/>
          <c:tx>
            <c:strRef>
              <c:f>Sheet1!$A$2</c:f>
              <c:strCache>
                <c:ptCount val="1"/>
                <c:pt idx="0">
                  <c:v>Almost everyday</c:v>
                </c:pt>
              </c:strCache>
            </c:strRef>
          </c:tx>
          <c:spPr>
            <a:solidFill>
              <a:srgbClr val="C00000"/>
            </a:solidFill>
            <a:ln>
              <a:noFill/>
            </a:ln>
            <a:effectLst>
              <a:outerShdw blurRad="50800" dist="38100" dir="5400000" algn="t"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100" b="0" i="0" u="none" strike="noStrike" kern="1200" baseline="0">
                    <a:solidFill>
                      <a:schemeClr val="bg1"/>
                    </a:solidFill>
                    <a:latin typeface="Lato Regular"/>
                    <a:ea typeface="+mn-ea"/>
                    <a:cs typeface="Lato Regula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c:f>
              <c:strCache>
                <c:ptCount val="1"/>
                <c:pt idx="0">
                  <c:v>%</c:v>
                </c:pt>
              </c:strCache>
            </c:strRef>
          </c:cat>
          <c:val>
            <c:numRef>
              <c:f>Sheet1!$B$2</c:f>
              <c:numCache>
                <c:formatCode>0%</c:formatCode>
                <c:ptCount val="1"/>
                <c:pt idx="0">
                  <c:v>5.8000000000000003E-2</c:v>
                </c:pt>
              </c:numCache>
            </c:numRef>
          </c:val>
          <c:extLst>
            <c:ext xmlns:c16="http://schemas.microsoft.com/office/drawing/2014/chart" uri="{C3380CC4-5D6E-409C-BE32-E72D297353CC}">
              <c16:uniqueId val="{00000000-2E67-4769-806F-ACB60A11CB64}"/>
            </c:ext>
          </c:extLst>
        </c:ser>
        <c:ser>
          <c:idx val="1"/>
          <c:order val="1"/>
          <c:tx>
            <c:strRef>
              <c:f>Sheet1!$A$3</c:f>
              <c:strCache>
                <c:ptCount val="1"/>
                <c:pt idx="0">
                  <c:v>3-4 times a week</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0800" dist="38100" dir="5400000" algn="t"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100" b="0" i="0" u="none" strike="noStrike" kern="1200" baseline="0">
                    <a:solidFill>
                      <a:schemeClr val="tx1"/>
                    </a:solidFill>
                    <a:latin typeface="Lato Regular"/>
                    <a:ea typeface="+mn-ea"/>
                    <a:cs typeface="Lato Regula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c:f>
              <c:strCache>
                <c:ptCount val="1"/>
                <c:pt idx="0">
                  <c:v>%</c:v>
                </c:pt>
              </c:strCache>
            </c:strRef>
          </c:cat>
          <c:val>
            <c:numRef>
              <c:f>Sheet1!$B$3</c:f>
              <c:numCache>
                <c:formatCode>0%</c:formatCode>
                <c:ptCount val="1"/>
                <c:pt idx="0">
                  <c:v>0.127</c:v>
                </c:pt>
              </c:numCache>
            </c:numRef>
          </c:val>
          <c:extLst>
            <c:ext xmlns:c16="http://schemas.microsoft.com/office/drawing/2014/chart" uri="{C3380CC4-5D6E-409C-BE32-E72D297353CC}">
              <c16:uniqueId val="{00000001-2E67-4769-806F-ACB60A11CB64}"/>
            </c:ext>
          </c:extLst>
        </c:ser>
        <c:ser>
          <c:idx val="2"/>
          <c:order val="2"/>
          <c:tx>
            <c:strRef>
              <c:f>Sheet1!$A$4</c:f>
              <c:strCache>
                <c:ptCount val="1"/>
                <c:pt idx="0">
                  <c:v>1-2 times a week</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0800" dist="38100" dir="5400000" algn="t"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Lato Regular"/>
                    <a:ea typeface="+mn-ea"/>
                    <a:cs typeface="Lato Regula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c:f>
              <c:strCache>
                <c:ptCount val="1"/>
                <c:pt idx="0">
                  <c:v>%</c:v>
                </c:pt>
              </c:strCache>
            </c:strRef>
          </c:cat>
          <c:val>
            <c:numRef>
              <c:f>Sheet1!$B$4</c:f>
              <c:numCache>
                <c:formatCode>0%</c:formatCode>
                <c:ptCount val="1"/>
                <c:pt idx="0">
                  <c:v>0.38400000000000001</c:v>
                </c:pt>
              </c:numCache>
            </c:numRef>
          </c:val>
          <c:extLst>
            <c:ext xmlns:c16="http://schemas.microsoft.com/office/drawing/2014/chart" uri="{C3380CC4-5D6E-409C-BE32-E72D297353CC}">
              <c16:uniqueId val="{00000002-2E67-4769-806F-ACB60A11CB64}"/>
            </c:ext>
          </c:extLst>
        </c:ser>
        <c:ser>
          <c:idx val="3"/>
          <c:order val="3"/>
          <c:tx>
            <c:strRef>
              <c:f>Sheet1!$A$5</c:f>
              <c:strCache>
                <c:ptCount val="1"/>
                <c:pt idx="0">
                  <c:v>Less than once a week</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0800" dist="38100" dir="5400000" algn="t" rotWithShape="0">
                <a:prstClr val="black">
                  <a:alpha val="40000"/>
                </a:prstClr>
              </a:outerShdw>
            </a:effectLst>
          </c:spPr>
          <c:invertIfNegative val="0"/>
          <c:dLbls>
            <c:dLbl>
              <c:idx val="0"/>
              <c:layout>
                <c:manualLayout>
                  <c:x val="-4.698012148985433E-3"/>
                  <c:y val="1.58326476674894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E67-4769-806F-ACB60A11CB64}"/>
                </c:ext>
              </c:extLst>
            </c:dLbl>
            <c:spPr>
              <a:noFill/>
              <a:ln>
                <a:noFill/>
              </a:ln>
              <a:effectLst/>
            </c:spPr>
            <c:txPr>
              <a:bodyPr rot="0" spcFirstLastPara="1" vertOverflow="ellipsis" vert="horz" wrap="square" lIns="38100" tIns="19050" rIns="38100" bIns="19050" anchor="ctr" anchorCtr="0">
                <a:spAutoFit/>
              </a:bodyPr>
              <a:lstStyle/>
              <a:p>
                <a:pPr algn="ctr">
                  <a:defRPr lang="en-US" sz="1100" b="0" i="0" u="none" strike="noStrike" kern="1200" baseline="0">
                    <a:solidFill>
                      <a:schemeClr val="tx1"/>
                    </a:solidFill>
                    <a:latin typeface="Lato Regular"/>
                    <a:ea typeface="+mn-ea"/>
                    <a:cs typeface="Lato Regula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c:f>
              <c:strCache>
                <c:ptCount val="1"/>
                <c:pt idx="0">
                  <c:v>%</c:v>
                </c:pt>
              </c:strCache>
            </c:strRef>
          </c:cat>
          <c:val>
            <c:numRef>
              <c:f>Sheet1!$B$5</c:f>
              <c:numCache>
                <c:formatCode>0%</c:formatCode>
                <c:ptCount val="1"/>
                <c:pt idx="0">
                  <c:v>0.33700000000000002</c:v>
                </c:pt>
              </c:numCache>
            </c:numRef>
          </c:val>
          <c:extLst>
            <c:ext xmlns:c16="http://schemas.microsoft.com/office/drawing/2014/chart" uri="{C3380CC4-5D6E-409C-BE32-E72D297353CC}">
              <c16:uniqueId val="{00000004-2E67-4769-806F-ACB60A11CB64}"/>
            </c:ext>
          </c:extLst>
        </c:ser>
        <c:ser>
          <c:idx val="4"/>
          <c:order val="4"/>
          <c:tx>
            <c:strRef>
              <c:f>Sheet1!$A$6</c:f>
              <c:strCache>
                <c:ptCount val="1"/>
                <c:pt idx="0">
                  <c:v>Not at all</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0800" dist="38100" dir="5400000" algn="t"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Lato Regular"/>
                    <a:ea typeface="+mn-ea"/>
                    <a:cs typeface="Lato Regula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c:f>
              <c:strCache>
                <c:ptCount val="1"/>
                <c:pt idx="0">
                  <c:v>%</c:v>
                </c:pt>
              </c:strCache>
            </c:strRef>
          </c:cat>
          <c:val>
            <c:numRef>
              <c:f>Sheet1!$B$6</c:f>
              <c:numCache>
                <c:formatCode>0%</c:formatCode>
                <c:ptCount val="1"/>
                <c:pt idx="0">
                  <c:v>9.4E-2</c:v>
                </c:pt>
              </c:numCache>
            </c:numRef>
          </c:val>
          <c:extLst>
            <c:ext xmlns:c16="http://schemas.microsoft.com/office/drawing/2014/chart" uri="{C3380CC4-5D6E-409C-BE32-E72D297353CC}">
              <c16:uniqueId val="{00000005-2E67-4769-806F-ACB60A11CB64}"/>
            </c:ext>
          </c:extLst>
        </c:ser>
        <c:dLbls>
          <c:showLegendKey val="0"/>
          <c:showVal val="0"/>
          <c:showCatName val="0"/>
          <c:showSerName val="0"/>
          <c:showPercent val="0"/>
          <c:showBubbleSize val="0"/>
        </c:dLbls>
        <c:gapWidth val="170"/>
        <c:overlap val="100"/>
        <c:axId val="2094808088"/>
        <c:axId val="-2125796872"/>
      </c:barChart>
      <c:catAx>
        <c:axId val="2094808088"/>
        <c:scaling>
          <c:orientation val="minMax"/>
        </c:scaling>
        <c:delete val="1"/>
        <c:axPos val="t"/>
        <c:numFmt formatCode="General" sourceLinked="0"/>
        <c:majorTickMark val="out"/>
        <c:minorTickMark val="none"/>
        <c:tickLblPos val="nextTo"/>
        <c:crossAx val="-2125796872"/>
        <c:crosses val="autoZero"/>
        <c:auto val="1"/>
        <c:lblAlgn val="ctr"/>
        <c:lblOffset val="100"/>
        <c:noMultiLvlLbl val="0"/>
      </c:catAx>
      <c:valAx>
        <c:axId val="-2125796872"/>
        <c:scaling>
          <c:orientation val="maxMin"/>
        </c:scaling>
        <c:delete val="1"/>
        <c:axPos val="l"/>
        <c:numFmt formatCode="0%" sourceLinked="1"/>
        <c:majorTickMark val="out"/>
        <c:minorTickMark val="none"/>
        <c:tickLblPos val="nextTo"/>
        <c:crossAx val="2094808088"/>
        <c:crosses val="autoZero"/>
        <c:crossBetween val="between"/>
      </c:valAx>
      <c:spPr>
        <a:noFill/>
        <a:ln>
          <a:noFill/>
        </a:ln>
        <a:effectLst/>
      </c:spPr>
    </c:plotArea>
    <c:legend>
      <c:legendPos val="r"/>
      <c:layout>
        <c:manualLayout>
          <c:xMode val="edge"/>
          <c:yMode val="edge"/>
          <c:x val="0.54876912310707593"/>
          <c:y val="0.21400574593951402"/>
          <c:w val="0.42828866821023848"/>
          <c:h val="0.60932462059380588"/>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Lato Regular"/>
              <a:ea typeface="+mn-ea"/>
              <a:cs typeface="Lato Regular"/>
            </a:defRPr>
          </a:pPr>
          <a:endParaRPr lang="en-US"/>
        </a:p>
      </c:txPr>
    </c:legend>
    <c:plotVisOnly val="1"/>
    <c:dispBlanksAs val="gap"/>
    <c:showDLblsOverMax val="0"/>
  </c:chart>
  <c:spPr>
    <a:noFill/>
    <a:ln w="6350" cap="flat" cmpd="sng" algn="ctr">
      <a:noFill/>
      <a:prstDash val="solid"/>
      <a:miter lim="800000"/>
    </a:ln>
    <a:effectLst/>
  </c:spPr>
  <c:txPr>
    <a:bodyPr/>
    <a:lstStyle/>
    <a:p>
      <a:pPr>
        <a:defRPr sz="1200" b="1">
          <a:latin typeface="Lato Regular"/>
          <a:cs typeface="Lato Regula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3.2177940075844805E-2"/>
          <c:w val="0.75037002910958495"/>
          <c:h val="0.94228707015058222"/>
        </c:manualLayout>
      </c:layout>
      <c:barChart>
        <c:barDir val="col"/>
        <c:grouping val="percentStacked"/>
        <c:varyColors val="0"/>
        <c:ser>
          <c:idx val="0"/>
          <c:order val="0"/>
          <c:tx>
            <c:strRef>
              <c:f>Sheet1!$A$2</c:f>
              <c:strCache>
                <c:ptCount val="1"/>
                <c:pt idx="0">
                  <c:v>Almost everyday</c:v>
                </c:pt>
              </c:strCache>
            </c:strRef>
          </c:tx>
          <c:spPr>
            <a:solidFill>
              <a:srgbClr val="C00000"/>
            </a:solidFill>
            <a:ln>
              <a:noFill/>
            </a:ln>
            <a:effectLst>
              <a:outerShdw blurRad="50800" dist="38100" dir="5400000" algn="t"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100" b="0" i="0" u="none" strike="noStrike" kern="1200" baseline="0">
                    <a:solidFill>
                      <a:schemeClr val="bg1"/>
                    </a:solidFill>
                    <a:latin typeface="Lato Regular"/>
                    <a:ea typeface="+mn-ea"/>
                    <a:cs typeface="Lato Regula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c:f>
              <c:strCache>
                <c:ptCount val="1"/>
                <c:pt idx="0">
                  <c:v>%</c:v>
                </c:pt>
              </c:strCache>
            </c:strRef>
          </c:cat>
          <c:val>
            <c:numRef>
              <c:f>Sheet1!$B$2</c:f>
              <c:numCache>
                <c:formatCode>0%</c:formatCode>
                <c:ptCount val="1"/>
                <c:pt idx="0">
                  <c:v>8.2000000000000003E-2</c:v>
                </c:pt>
              </c:numCache>
            </c:numRef>
          </c:val>
          <c:extLst>
            <c:ext xmlns:c16="http://schemas.microsoft.com/office/drawing/2014/chart" uri="{C3380CC4-5D6E-409C-BE32-E72D297353CC}">
              <c16:uniqueId val="{00000000-57CE-4582-91FF-3E11518E9D7C}"/>
            </c:ext>
          </c:extLst>
        </c:ser>
        <c:ser>
          <c:idx val="1"/>
          <c:order val="1"/>
          <c:tx>
            <c:strRef>
              <c:f>Sheet1!$A$3</c:f>
              <c:strCache>
                <c:ptCount val="1"/>
                <c:pt idx="0">
                  <c:v>3-4 times a week</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0800" dist="38100" dir="5400000" algn="t"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100" b="0" i="0" u="none" strike="noStrike" kern="1200" baseline="0">
                    <a:solidFill>
                      <a:schemeClr val="tx1"/>
                    </a:solidFill>
                    <a:latin typeface="Lato Regular"/>
                    <a:ea typeface="+mn-ea"/>
                    <a:cs typeface="Lato Regula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c:f>
              <c:strCache>
                <c:ptCount val="1"/>
                <c:pt idx="0">
                  <c:v>%</c:v>
                </c:pt>
              </c:strCache>
            </c:strRef>
          </c:cat>
          <c:val>
            <c:numRef>
              <c:f>Sheet1!$B$3</c:f>
              <c:numCache>
                <c:formatCode>0%</c:formatCode>
                <c:ptCount val="1"/>
                <c:pt idx="0">
                  <c:v>0.127</c:v>
                </c:pt>
              </c:numCache>
            </c:numRef>
          </c:val>
          <c:extLst>
            <c:ext xmlns:c16="http://schemas.microsoft.com/office/drawing/2014/chart" uri="{C3380CC4-5D6E-409C-BE32-E72D297353CC}">
              <c16:uniqueId val="{00000001-57CE-4582-91FF-3E11518E9D7C}"/>
            </c:ext>
          </c:extLst>
        </c:ser>
        <c:ser>
          <c:idx val="2"/>
          <c:order val="2"/>
          <c:tx>
            <c:strRef>
              <c:f>Sheet1!$A$4</c:f>
              <c:strCache>
                <c:ptCount val="1"/>
                <c:pt idx="0">
                  <c:v>1-2 times a week</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0800" dist="38100" dir="5400000" algn="t"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Lato Regular"/>
                    <a:ea typeface="+mn-ea"/>
                    <a:cs typeface="Lato Regula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c:f>
              <c:strCache>
                <c:ptCount val="1"/>
                <c:pt idx="0">
                  <c:v>%</c:v>
                </c:pt>
              </c:strCache>
            </c:strRef>
          </c:cat>
          <c:val>
            <c:numRef>
              <c:f>Sheet1!$B$4</c:f>
              <c:numCache>
                <c:formatCode>0%</c:formatCode>
                <c:ptCount val="1"/>
                <c:pt idx="0">
                  <c:v>0.30199999999999999</c:v>
                </c:pt>
              </c:numCache>
            </c:numRef>
          </c:val>
          <c:extLst>
            <c:ext xmlns:c16="http://schemas.microsoft.com/office/drawing/2014/chart" uri="{C3380CC4-5D6E-409C-BE32-E72D297353CC}">
              <c16:uniqueId val="{00000002-57CE-4582-91FF-3E11518E9D7C}"/>
            </c:ext>
          </c:extLst>
        </c:ser>
        <c:ser>
          <c:idx val="3"/>
          <c:order val="3"/>
          <c:tx>
            <c:strRef>
              <c:f>Sheet1!$A$5</c:f>
              <c:strCache>
                <c:ptCount val="1"/>
                <c:pt idx="0">
                  <c:v>Less than once a week</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0800" dist="38100" dir="5400000" algn="t" rotWithShape="0">
                <a:prstClr val="black">
                  <a:alpha val="40000"/>
                </a:prstClr>
              </a:outerShdw>
            </a:effectLst>
          </c:spPr>
          <c:invertIfNegative val="0"/>
          <c:dLbls>
            <c:dLbl>
              <c:idx val="0"/>
              <c:layout>
                <c:manualLayout>
                  <c:x val="-4.698012148985433E-3"/>
                  <c:y val="1.58326476674894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7CE-4582-91FF-3E11518E9D7C}"/>
                </c:ext>
              </c:extLst>
            </c:dLbl>
            <c:spPr>
              <a:noFill/>
              <a:ln>
                <a:noFill/>
              </a:ln>
              <a:effectLst/>
            </c:spPr>
            <c:txPr>
              <a:bodyPr rot="0" spcFirstLastPara="1" vertOverflow="ellipsis" vert="horz" wrap="square" lIns="38100" tIns="19050" rIns="38100" bIns="19050" anchor="ctr" anchorCtr="0">
                <a:spAutoFit/>
              </a:bodyPr>
              <a:lstStyle/>
              <a:p>
                <a:pPr algn="ctr">
                  <a:defRPr lang="en-US" sz="1100" b="0" i="0" u="none" strike="noStrike" kern="1200" baseline="0">
                    <a:solidFill>
                      <a:schemeClr val="tx1"/>
                    </a:solidFill>
                    <a:latin typeface="Lato Regular"/>
                    <a:ea typeface="+mn-ea"/>
                    <a:cs typeface="Lato Regula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c:f>
              <c:strCache>
                <c:ptCount val="1"/>
                <c:pt idx="0">
                  <c:v>%</c:v>
                </c:pt>
              </c:strCache>
            </c:strRef>
          </c:cat>
          <c:val>
            <c:numRef>
              <c:f>Sheet1!$B$5</c:f>
              <c:numCache>
                <c:formatCode>0%</c:formatCode>
                <c:ptCount val="1"/>
                <c:pt idx="0">
                  <c:v>0.33700000000000002</c:v>
                </c:pt>
              </c:numCache>
            </c:numRef>
          </c:val>
          <c:extLst>
            <c:ext xmlns:c16="http://schemas.microsoft.com/office/drawing/2014/chart" uri="{C3380CC4-5D6E-409C-BE32-E72D297353CC}">
              <c16:uniqueId val="{00000004-57CE-4582-91FF-3E11518E9D7C}"/>
            </c:ext>
          </c:extLst>
        </c:ser>
        <c:ser>
          <c:idx val="4"/>
          <c:order val="4"/>
          <c:tx>
            <c:strRef>
              <c:f>Sheet1!$A$6</c:f>
              <c:strCache>
                <c:ptCount val="1"/>
                <c:pt idx="0">
                  <c:v>Not at all</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0800" dist="38100" dir="5400000" algn="t"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Lato Regular"/>
                    <a:ea typeface="+mn-ea"/>
                    <a:cs typeface="Lato Regula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c:f>
              <c:strCache>
                <c:ptCount val="1"/>
                <c:pt idx="0">
                  <c:v>%</c:v>
                </c:pt>
              </c:strCache>
            </c:strRef>
          </c:cat>
          <c:val>
            <c:numRef>
              <c:f>Sheet1!$B$6</c:f>
              <c:numCache>
                <c:formatCode>0%</c:formatCode>
                <c:ptCount val="1"/>
                <c:pt idx="0">
                  <c:v>0.152</c:v>
                </c:pt>
              </c:numCache>
            </c:numRef>
          </c:val>
          <c:extLst>
            <c:ext xmlns:c16="http://schemas.microsoft.com/office/drawing/2014/chart" uri="{C3380CC4-5D6E-409C-BE32-E72D297353CC}">
              <c16:uniqueId val="{00000005-57CE-4582-91FF-3E11518E9D7C}"/>
            </c:ext>
          </c:extLst>
        </c:ser>
        <c:dLbls>
          <c:showLegendKey val="0"/>
          <c:showVal val="0"/>
          <c:showCatName val="0"/>
          <c:showSerName val="0"/>
          <c:showPercent val="0"/>
          <c:showBubbleSize val="0"/>
        </c:dLbls>
        <c:gapWidth val="170"/>
        <c:overlap val="100"/>
        <c:axId val="2094808088"/>
        <c:axId val="-2125796872"/>
      </c:barChart>
      <c:catAx>
        <c:axId val="2094808088"/>
        <c:scaling>
          <c:orientation val="minMax"/>
        </c:scaling>
        <c:delete val="1"/>
        <c:axPos val="t"/>
        <c:numFmt formatCode="General" sourceLinked="0"/>
        <c:majorTickMark val="out"/>
        <c:minorTickMark val="none"/>
        <c:tickLblPos val="nextTo"/>
        <c:crossAx val="-2125796872"/>
        <c:crosses val="autoZero"/>
        <c:auto val="1"/>
        <c:lblAlgn val="ctr"/>
        <c:lblOffset val="100"/>
        <c:noMultiLvlLbl val="0"/>
      </c:catAx>
      <c:valAx>
        <c:axId val="-2125796872"/>
        <c:scaling>
          <c:orientation val="maxMin"/>
        </c:scaling>
        <c:delete val="1"/>
        <c:axPos val="l"/>
        <c:numFmt formatCode="0%" sourceLinked="1"/>
        <c:majorTickMark val="out"/>
        <c:minorTickMark val="none"/>
        <c:tickLblPos val="nextTo"/>
        <c:crossAx val="2094808088"/>
        <c:crosses val="autoZero"/>
        <c:crossBetween val="between"/>
      </c:valAx>
      <c:spPr>
        <a:noFill/>
        <a:ln>
          <a:noFill/>
        </a:ln>
        <a:effectLst/>
      </c:spPr>
    </c:plotArea>
    <c:legend>
      <c:legendPos val="r"/>
      <c:layout>
        <c:manualLayout>
          <c:xMode val="edge"/>
          <c:yMode val="edge"/>
          <c:x val="0.505236144136469"/>
          <c:y val="0.23066830659373422"/>
          <c:w val="0.39217619659349728"/>
          <c:h val="0.60322879706120425"/>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Lato Regular"/>
              <a:ea typeface="+mn-ea"/>
              <a:cs typeface="Lato Regular"/>
            </a:defRPr>
          </a:pPr>
          <a:endParaRPr lang="en-US"/>
        </a:p>
      </c:txPr>
    </c:legend>
    <c:plotVisOnly val="1"/>
    <c:dispBlanksAs val="gap"/>
    <c:showDLblsOverMax val="0"/>
  </c:chart>
  <c:spPr>
    <a:noFill/>
    <a:ln w="6350" cap="flat" cmpd="sng" algn="ctr">
      <a:noFill/>
      <a:prstDash val="solid"/>
      <a:miter lim="800000"/>
    </a:ln>
    <a:effectLst/>
  </c:spPr>
  <c:txPr>
    <a:bodyPr/>
    <a:lstStyle/>
    <a:p>
      <a:pPr>
        <a:defRPr sz="1200" b="1">
          <a:latin typeface="Lato Regular"/>
          <a:cs typeface="Lato Regula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manualLayout>
          <c:layoutTarget val="inner"/>
          <c:xMode val="edge"/>
          <c:yMode val="edge"/>
          <c:x val="0.51149335532364915"/>
          <c:y val="3.2537584991391012E-2"/>
          <c:w val="0.47525608671187408"/>
          <c:h val="0.91081233705575837"/>
        </c:manualLayout>
      </c:layout>
      <c:barChart>
        <c:barDir val="bar"/>
        <c:grouping val="clustered"/>
        <c:varyColors val="0"/>
        <c:ser>
          <c:idx val="0"/>
          <c:order val="0"/>
          <c:tx>
            <c:strRef>
              <c:f>Sheet1!$B$1</c:f>
              <c:strCache>
                <c:ptCount val="1"/>
                <c:pt idx="0">
                  <c:v>%</c:v>
                </c:pt>
              </c:strCache>
            </c:strRef>
          </c:tx>
          <c:spPr>
            <a:solidFill>
              <a:schemeClr val="accent4"/>
            </a:solidFill>
            <a:ln>
              <a:noFill/>
            </a:ln>
            <a:effectLst>
              <a:outerShdw blurRad="50800" dist="38100" dir="5400000" algn="t" rotWithShape="0">
                <a:prstClr val="black">
                  <a:alpha val="40000"/>
                </a:prstClr>
              </a:outerShdw>
            </a:effectLst>
          </c:spPr>
          <c:invertIfNegative val="0"/>
          <c:dPt>
            <c:idx val="0"/>
            <c:invertIfNegative val="0"/>
            <c:bubble3D val="0"/>
            <c:spPr>
              <a:solidFill>
                <a:schemeClr val="accent4"/>
              </a:solidFill>
              <a:ln>
                <a:noFill/>
              </a:ln>
              <a:effectLst>
                <a:outerShdw blurRad="50800" dist="38100" dir="5400000" algn="t" rotWithShape="0">
                  <a:prstClr val="black">
                    <a:alpha val="40000"/>
                  </a:prstClr>
                </a:outerShdw>
              </a:effectLst>
            </c:spPr>
            <c:extLst>
              <c:ext xmlns:c16="http://schemas.microsoft.com/office/drawing/2014/chart" uri="{C3380CC4-5D6E-409C-BE32-E72D297353CC}">
                <c16:uniqueId val="{00000001-C8AA-4411-80FA-A4E46C17DCB2}"/>
              </c:ext>
            </c:extLst>
          </c:dPt>
          <c:dPt>
            <c:idx val="1"/>
            <c:invertIfNegative val="0"/>
            <c:bubble3D val="0"/>
            <c:spPr>
              <a:solidFill>
                <a:schemeClr val="accent4"/>
              </a:solidFill>
              <a:ln>
                <a:noFill/>
              </a:ln>
              <a:effectLst>
                <a:outerShdw blurRad="50800" dist="38100" dir="5400000" algn="t" rotWithShape="0">
                  <a:prstClr val="black">
                    <a:alpha val="40000"/>
                  </a:prstClr>
                </a:outerShdw>
              </a:effectLst>
            </c:spPr>
            <c:extLst>
              <c:ext xmlns:c16="http://schemas.microsoft.com/office/drawing/2014/chart" uri="{C3380CC4-5D6E-409C-BE32-E72D297353CC}">
                <c16:uniqueId val="{00000003-C8AA-4411-80FA-A4E46C17DCB2}"/>
              </c:ext>
            </c:extLst>
          </c:dPt>
          <c:dPt>
            <c:idx val="2"/>
            <c:invertIfNegative val="0"/>
            <c:bubble3D val="0"/>
            <c:spPr>
              <a:solidFill>
                <a:schemeClr val="accent4"/>
              </a:solidFill>
              <a:ln>
                <a:noFill/>
              </a:ln>
              <a:effectLst>
                <a:outerShdw blurRad="50800" dist="38100" dir="5400000" algn="t" rotWithShape="0">
                  <a:prstClr val="black">
                    <a:alpha val="40000"/>
                  </a:prstClr>
                </a:outerShdw>
              </a:effectLst>
            </c:spPr>
            <c:extLst>
              <c:ext xmlns:c16="http://schemas.microsoft.com/office/drawing/2014/chart" uri="{C3380CC4-5D6E-409C-BE32-E72D297353CC}">
                <c16:uniqueId val="{00000005-C8AA-4411-80FA-A4E46C17DCB2}"/>
              </c:ext>
            </c:extLst>
          </c:dPt>
          <c:dPt>
            <c:idx val="3"/>
            <c:invertIfNegative val="0"/>
            <c:bubble3D val="0"/>
            <c:spPr>
              <a:solidFill>
                <a:schemeClr val="accent4"/>
              </a:solidFill>
              <a:ln>
                <a:noFill/>
              </a:ln>
              <a:effectLst>
                <a:outerShdw blurRad="50800" dist="38100" dir="5400000" algn="t" rotWithShape="0">
                  <a:prstClr val="black">
                    <a:alpha val="40000"/>
                  </a:prstClr>
                </a:outerShdw>
              </a:effectLst>
            </c:spPr>
            <c:extLst>
              <c:ext xmlns:c16="http://schemas.microsoft.com/office/drawing/2014/chart" uri="{C3380CC4-5D6E-409C-BE32-E72D297353CC}">
                <c16:uniqueId val="{00000007-C8AA-4411-80FA-A4E46C17DCB2}"/>
              </c:ext>
            </c:extLst>
          </c:dPt>
          <c:dPt>
            <c:idx val="4"/>
            <c:invertIfNegative val="0"/>
            <c:bubble3D val="0"/>
            <c:spPr>
              <a:solidFill>
                <a:schemeClr val="accent4"/>
              </a:solidFill>
              <a:ln>
                <a:noFill/>
              </a:ln>
              <a:effectLst>
                <a:outerShdw blurRad="50800" dist="38100" dir="5400000" algn="t" rotWithShape="0">
                  <a:prstClr val="black">
                    <a:alpha val="40000"/>
                  </a:prstClr>
                </a:outerShdw>
              </a:effectLst>
            </c:spPr>
            <c:extLst>
              <c:ext xmlns:c16="http://schemas.microsoft.com/office/drawing/2014/chart" uri="{C3380CC4-5D6E-409C-BE32-E72D297353CC}">
                <c16:uniqueId val="{00000009-C8AA-4411-80FA-A4E46C17DCB2}"/>
              </c:ext>
            </c:extLst>
          </c:dPt>
          <c:dPt>
            <c:idx val="5"/>
            <c:invertIfNegative val="0"/>
            <c:bubble3D val="0"/>
            <c:spPr>
              <a:solidFill>
                <a:schemeClr val="accent4"/>
              </a:solidFill>
              <a:ln>
                <a:noFill/>
              </a:ln>
              <a:effectLst>
                <a:outerShdw blurRad="50800" dist="38100" dir="5400000" algn="t" rotWithShape="0">
                  <a:prstClr val="black">
                    <a:alpha val="40000"/>
                  </a:prstClr>
                </a:outerShdw>
              </a:effectLst>
            </c:spPr>
            <c:extLst>
              <c:ext xmlns:c16="http://schemas.microsoft.com/office/drawing/2014/chart" uri="{C3380CC4-5D6E-409C-BE32-E72D297353CC}">
                <c16:uniqueId val="{0000000B-C8AA-4411-80FA-A4E46C17DCB2}"/>
              </c:ext>
            </c:extLst>
          </c:dPt>
          <c:dPt>
            <c:idx val="6"/>
            <c:invertIfNegative val="0"/>
            <c:bubble3D val="0"/>
            <c:spPr>
              <a:solidFill>
                <a:schemeClr val="accent4"/>
              </a:solidFill>
              <a:ln>
                <a:noFill/>
              </a:ln>
              <a:effectLst>
                <a:outerShdw blurRad="50800" dist="38100" dir="5400000" algn="t" rotWithShape="0">
                  <a:prstClr val="black">
                    <a:alpha val="40000"/>
                  </a:prstClr>
                </a:outerShdw>
              </a:effectLst>
            </c:spPr>
            <c:extLst>
              <c:ext xmlns:c16="http://schemas.microsoft.com/office/drawing/2014/chart" uri="{C3380CC4-5D6E-409C-BE32-E72D297353CC}">
                <c16:uniqueId val="{0000000D-C8AA-4411-80FA-A4E46C17DCB2}"/>
              </c:ext>
            </c:extLst>
          </c:dPt>
          <c:dLbls>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Lato" panose="020F0502020204030203" pitchFamily="34" charset="0"/>
                    <a:ea typeface="Lato" panose="020F0502020204030203" pitchFamily="34" charset="0"/>
                    <a:cs typeface="Lato" panose="020F050202020403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7"/>
                <c:pt idx="0">
                  <c:v>Cost of diagnosis or treatment</c:v>
                </c:pt>
                <c:pt idx="1">
                  <c:v>I don’t know where to go</c:v>
                </c:pt>
                <c:pt idx="2">
                  <c:v>Not serious enough to act on</c:v>
                </c:pt>
                <c:pt idx="3">
                  <c:v>Fear of what the diagnosis might be</c:v>
                </c:pt>
                <c:pt idx="4">
                  <c:v>I don’t have time</c:v>
                </c:pt>
                <c:pt idx="5">
                  <c:v>I’d feel embarrassed</c:v>
                </c:pt>
                <c:pt idx="6">
                  <c:v>Nothing, I’d get it checked</c:v>
                </c:pt>
              </c:strCache>
            </c:strRef>
          </c:cat>
          <c:val>
            <c:numRef>
              <c:f>Sheet1!$B$2:$B$10</c:f>
              <c:numCache>
                <c:formatCode>0%</c:formatCode>
                <c:ptCount val="7"/>
                <c:pt idx="0">
                  <c:v>0.50800000000000001</c:v>
                </c:pt>
                <c:pt idx="1">
                  <c:v>0.35499999999999998</c:v>
                </c:pt>
                <c:pt idx="2">
                  <c:v>0.29599999999999999</c:v>
                </c:pt>
                <c:pt idx="3">
                  <c:v>0.23200000000000001</c:v>
                </c:pt>
                <c:pt idx="4">
                  <c:v>0.19600000000000001</c:v>
                </c:pt>
                <c:pt idx="5">
                  <c:v>0.06</c:v>
                </c:pt>
                <c:pt idx="6">
                  <c:v>0.161</c:v>
                </c:pt>
              </c:numCache>
            </c:numRef>
          </c:val>
          <c:extLst>
            <c:ext xmlns:c16="http://schemas.microsoft.com/office/drawing/2014/chart" uri="{C3380CC4-5D6E-409C-BE32-E72D297353CC}">
              <c16:uniqueId val="{0000000E-C8AA-4411-80FA-A4E46C17DCB2}"/>
            </c:ext>
          </c:extLst>
        </c:ser>
        <c:dLbls>
          <c:showLegendKey val="0"/>
          <c:showVal val="0"/>
          <c:showCatName val="0"/>
          <c:showSerName val="0"/>
          <c:showPercent val="0"/>
          <c:showBubbleSize val="0"/>
        </c:dLbls>
        <c:gapWidth val="50"/>
        <c:axId val="827809952"/>
        <c:axId val="438165488"/>
      </c:barChart>
      <c:catAx>
        <c:axId val="827809952"/>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000" b="0" i="0" u="none" strike="noStrike" kern="1200" baseline="0">
                <a:solidFill>
                  <a:schemeClr val="bg1"/>
                </a:solidFill>
                <a:latin typeface="Lato" panose="020F0502020204030203" pitchFamily="34" charset="0"/>
                <a:ea typeface="Lato" panose="020F0502020204030203" pitchFamily="34" charset="0"/>
                <a:cs typeface="Lato" panose="020F0502020204030203" pitchFamily="34" charset="0"/>
              </a:defRPr>
            </a:pPr>
            <a:endParaRPr lang="en-US"/>
          </a:p>
        </c:txPr>
        <c:crossAx val="438165488"/>
        <c:crosses val="autoZero"/>
        <c:auto val="1"/>
        <c:lblAlgn val="ctr"/>
        <c:lblOffset val="100"/>
        <c:noMultiLvlLbl val="0"/>
      </c:catAx>
      <c:valAx>
        <c:axId val="438165488"/>
        <c:scaling>
          <c:orientation val="minMax"/>
          <c:max val="1"/>
        </c:scaling>
        <c:delete val="1"/>
        <c:axPos val="t"/>
        <c:numFmt formatCode="0%" sourceLinked="1"/>
        <c:majorTickMark val="out"/>
        <c:minorTickMark val="none"/>
        <c:tickLblPos val="nextTo"/>
        <c:crossAx val="8278099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b="0">
          <a:solidFill>
            <a:schemeClr val="bg1"/>
          </a:solidFill>
          <a:latin typeface="Lato" panose="020F0502020204030203" pitchFamily="34" charset="0"/>
          <a:ea typeface="Lato" panose="020F0502020204030203" pitchFamily="34" charset="0"/>
          <a:cs typeface="Lato" panose="020F0502020204030203"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0.51149335532364915"/>
          <c:y val="3.2537584991391012E-2"/>
          <c:w val="0.47525608671187408"/>
          <c:h val="0.91081233705575837"/>
        </c:manualLayout>
      </c:layout>
      <c:barChart>
        <c:barDir val="bar"/>
        <c:grouping val="clustered"/>
        <c:varyColors val="0"/>
        <c:ser>
          <c:idx val="0"/>
          <c:order val="0"/>
          <c:tx>
            <c:strRef>
              <c:f>Sheet1!$B$1</c:f>
              <c:strCache>
                <c:ptCount val="1"/>
                <c:pt idx="0">
                  <c:v>%</c:v>
                </c:pt>
              </c:strCache>
            </c:strRef>
          </c:tx>
          <c:spPr>
            <a:solidFill>
              <a:schemeClr val="accent6"/>
            </a:solidFill>
            <a:ln>
              <a:noFill/>
            </a:ln>
            <a:effectLst>
              <a:outerShdw blurRad="50800" dist="38100" dir="5400000" algn="t" rotWithShape="0">
                <a:prstClr val="black">
                  <a:alpha val="40000"/>
                </a:prstClr>
              </a:outerShdw>
            </a:effectLst>
          </c:spPr>
          <c:invertIfNegative val="0"/>
          <c:dPt>
            <c:idx val="0"/>
            <c:invertIfNegative val="0"/>
            <c:bubble3D val="0"/>
            <c:spPr>
              <a:solidFill>
                <a:schemeClr val="accent6"/>
              </a:solidFill>
              <a:ln>
                <a:noFill/>
              </a:ln>
              <a:effectLst>
                <a:outerShdw blurRad="50800" dist="38100" dir="5400000" algn="t" rotWithShape="0">
                  <a:prstClr val="black">
                    <a:alpha val="40000"/>
                  </a:prstClr>
                </a:outerShdw>
              </a:effectLst>
            </c:spPr>
            <c:extLst>
              <c:ext xmlns:c16="http://schemas.microsoft.com/office/drawing/2014/chart" uri="{C3380CC4-5D6E-409C-BE32-E72D297353CC}">
                <c16:uniqueId val="{00000001-14FA-411F-B6BD-BE5F98CDECB7}"/>
              </c:ext>
            </c:extLst>
          </c:dPt>
          <c:dPt>
            <c:idx val="1"/>
            <c:invertIfNegative val="0"/>
            <c:bubble3D val="0"/>
            <c:spPr>
              <a:solidFill>
                <a:schemeClr val="accent6"/>
              </a:solidFill>
              <a:ln>
                <a:noFill/>
              </a:ln>
              <a:effectLst>
                <a:outerShdw blurRad="50800" dist="38100" dir="5400000" algn="t" rotWithShape="0">
                  <a:prstClr val="black">
                    <a:alpha val="40000"/>
                  </a:prstClr>
                </a:outerShdw>
              </a:effectLst>
            </c:spPr>
            <c:extLst>
              <c:ext xmlns:c16="http://schemas.microsoft.com/office/drawing/2014/chart" uri="{C3380CC4-5D6E-409C-BE32-E72D297353CC}">
                <c16:uniqueId val="{00000003-14FA-411F-B6BD-BE5F98CDECB7}"/>
              </c:ext>
            </c:extLst>
          </c:dPt>
          <c:dPt>
            <c:idx val="2"/>
            <c:invertIfNegative val="0"/>
            <c:bubble3D val="0"/>
            <c:spPr>
              <a:solidFill>
                <a:schemeClr val="accent6"/>
              </a:solidFill>
              <a:ln>
                <a:noFill/>
              </a:ln>
              <a:effectLst>
                <a:outerShdw blurRad="50800" dist="38100" dir="5400000" algn="t" rotWithShape="0">
                  <a:prstClr val="black">
                    <a:alpha val="40000"/>
                  </a:prstClr>
                </a:outerShdw>
              </a:effectLst>
            </c:spPr>
            <c:extLst>
              <c:ext xmlns:c16="http://schemas.microsoft.com/office/drawing/2014/chart" uri="{C3380CC4-5D6E-409C-BE32-E72D297353CC}">
                <c16:uniqueId val="{00000005-14FA-411F-B6BD-BE5F98CDECB7}"/>
              </c:ext>
            </c:extLst>
          </c:dPt>
          <c:dPt>
            <c:idx val="3"/>
            <c:invertIfNegative val="0"/>
            <c:bubble3D val="0"/>
            <c:spPr>
              <a:solidFill>
                <a:schemeClr val="accent6"/>
              </a:solidFill>
              <a:ln>
                <a:noFill/>
              </a:ln>
              <a:effectLst>
                <a:outerShdw blurRad="50800" dist="38100" dir="5400000" algn="t" rotWithShape="0">
                  <a:prstClr val="black">
                    <a:alpha val="40000"/>
                  </a:prstClr>
                </a:outerShdw>
              </a:effectLst>
            </c:spPr>
            <c:extLst>
              <c:ext xmlns:c16="http://schemas.microsoft.com/office/drawing/2014/chart" uri="{C3380CC4-5D6E-409C-BE32-E72D297353CC}">
                <c16:uniqueId val="{00000007-14FA-411F-B6BD-BE5F98CDECB7}"/>
              </c:ext>
            </c:extLst>
          </c:dPt>
          <c:dPt>
            <c:idx val="4"/>
            <c:invertIfNegative val="0"/>
            <c:bubble3D val="0"/>
            <c:spPr>
              <a:solidFill>
                <a:schemeClr val="accent6"/>
              </a:solidFill>
              <a:ln>
                <a:noFill/>
              </a:ln>
              <a:effectLst>
                <a:outerShdw blurRad="50800" dist="38100" dir="5400000" algn="t" rotWithShape="0">
                  <a:prstClr val="black">
                    <a:alpha val="40000"/>
                  </a:prstClr>
                </a:outerShdw>
              </a:effectLst>
            </c:spPr>
            <c:extLst>
              <c:ext xmlns:c16="http://schemas.microsoft.com/office/drawing/2014/chart" uri="{C3380CC4-5D6E-409C-BE32-E72D297353CC}">
                <c16:uniqueId val="{00000009-14FA-411F-B6BD-BE5F98CDECB7}"/>
              </c:ext>
            </c:extLst>
          </c:dPt>
          <c:dLbls>
            <c:spPr>
              <a:noFill/>
              <a:ln>
                <a:noFill/>
              </a:ln>
              <a:effectLst/>
            </c:spPr>
            <c:txPr>
              <a:bodyPr rot="0" spcFirstLastPara="1" vertOverflow="ellipsis" vert="horz" wrap="square" anchor="ctr" anchorCtr="1"/>
              <a:lstStyle/>
              <a:p>
                <a:pPr>
                  <a:defRPr sz="1000" b="0" i="1" u="none" strike="noStrike" kern="1200" baseline="0">
                    <a:solidFill>
                      <a:schemeClr val="bg1"/>
                    </a:solidFill>
                    <a:latin typeface="Lato" panose="020F0502020204030203" pitchFamily="34" charset="0"/>
                    <a:ea typeface="Lato" panose="020F0502020204030203" pitchFamily="34" charset="0"/>
                    <a:cs typeface="Lato" panose="020F050202020403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5"/>
                <c:pt idx="0">
                  <c:v>Used a sleep-tracking app or wearable</c:v>
                </c:pt>
                <c:pt idx="1">
                  <c:v>Spoken to a doctor about my sleep</c:v>
                </c:pt>
                <c:pt idx="2">
                  <c:v>Had a formal sleep study / test</c:v>
                </c:pt>
                <c:pt idx="3">
                  <c:v>Been diagnosed with a sleep condition</c:v>
                </c:pt>
                <c:pt idx="4">
                  <c:v>None of the above</c:v>
                </c:pt>
              </c:strCache>
            </c:strRef>
          </c:cat>
          <c:val>
            <c:numRef>
              <c:f>Sheet1!$B$2:$B$10</c:f>
              <c:numCache>
                <c:formatCode>0%</c:formatCode>
                <c:ptCount val="5"/>
                <c:pt idx="0">
                  <c:v>0.34899999999999998</c:v>
                </c:pt>
                <c:pt idx="1">
                  <c:v>8.8999999999999996E-2</c:v>
                </c:pt>
                <c:pt idx="2">
                  <c:v>7.2999999999999995E-2</c:v>
                </c:pt>
                <c:pt idx="3">
                  <c:v>6.3E-2</c:v>
                </c:pt>
                <c:pt idx="4">
                  <c:v>0.55700000000000005</c:v>
                </c:pt>
              </c:numCache>
            </c:numRef>
          </c:val>
          <c:extLst>
            <c:ext xmlns:c16="http://schemas.microsoft.com/office/drawing/2014/chart" uri="{C3380CC4-5D6E-409C-BE32-E72D297353CC}">
              <c16:uniqueId val="{0000000A-14FA-411F-B6BD-BE5F98CDECB7}"/>
            </c:ext>
          </c:extLst>
        </c:ser>
        <c:dLbls>
          <c:showLegendKey val="0"/>
          <c:showVal val="0"/>
          <c:showCatName val="0"/>
          <c:showSerName val="0"/>
          <c:showPercent val="0"/>
          <c:showBubbleSize val="0"/>
        </c:dLbls>
        <c:gapWidth val="50"/>
        <c:axId val="827809952"/>
        <c:axId val="438165488"/>
      </c:barChart>
      <c:catAx>
        <c:axId val="827809952"/>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1" u="none" strike="noStrike" kern="1200" baseline="0">
                <a:solidFill>
                  <a:schemeClr val="bg1"/>
                </a:solidFill>
                <a:latin typeface="Lato" panose="020F0502020204030203" pitchFamily="34" charset="0"/>
                <a:ea typeface="Lato" panose="020F0502020204030203" pitchFamily="34" charset="0"/>
                <a:cs typeface="Lato" panose="020F0502020204030203" pitchFamily="34" charset="0"/>
              </a:defRPr>
            </a:pPr>
            <a:endParaRPr lang="en-US"/>
          </a:p>
        </c:txPr>
        <c:crossAx val="438165488"/>
        <c:crosses val="autoZero"/>
        <c:auto val="1"/>
        <c:lblAlgn val="ctr"/>
        <c:lblOffset val="100"/>
        <c:noMultiLvlLbl val="0"/>
      </c:catAx>
      <c:valAx>
        <c:axId val="438165488"/>
        <c:scaling>
          <c:orientation val="minMax"/>
          <c:max val="1"/>
        </c:scaling>
        <c:delete val="1"/>
        <c:axPos val="t"/>
        <c:numFmt formatCode="0%" sourceLinked="1"/>
        <c:majorTickMark val="out"/>
        <c:minorTickMark val="none"/>
        <c:tickLblPos val="nextTo"/>
        <c:crossAx val="8278099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b="0" i="1">
          <a:solidFill>
            <a:schemeClr val="bg1"/>
          </a:solidFill>
          <a:latin typeface="Lato" panose="020F0502020204030203" pitchFamily="34" charset="0"/>
          <a:ea typeface="Lato" panose="020F0502020204030203" pitchFamily="34" charset="0"/>
          <a:cs typeface="Lato" panose="020F0502020204030203"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SG" dirty="0"/>
              <a:t>Gender</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pieChart>
        <c:varyColors val="1"/>
        <c:dLbls>
          <c:dLblPos val="outEnd"/>
          <c:showLegendKey val="0"/>
          <c:showVal val="1"/>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8.4484071843960687E-2"/>
          <c:y val="0.10443040576856517"/>
          <c:w val="0.83153826359940297"/>
          <c:h val="0.79113918846286968"/>
        </c:manualLayout>
      </c:layout>
      <c:barChart>
        <c:barDir val="bar"/>
        <c:grouping val="percentStacked"/>
        <c:varyColors val="0"/>
        <c:ser>
          <c:idx val="0"/>
          <c:order val="0"/>
          <c:tx>
            <c:strRef>
              <c:f>Sheet1!$A$2</c:f>
              <c:strCache>
                <c:ptCount val="1"/>
                <c:pt idx="0">
                  <c:v>Male</c:v>
                </c:pt>
              </c:strCache>
            </c:strRef>
          </c:tx>
          <c:spPr>
            <a:solidFill>
              <a:srgbClr val="144050">
                <a:lumMod val="50000"/>
                <a:lumOff val="50000"/>
              </a:srgbClr>
            </a:solidFill>
            <a:ln>
              <a:noFill/>
            </a:ln>
            <a:effectLst/>
          </c:spPr>
          <c:invertIfNegative val="0"/>
          <c:dPt>
            <c:idx val="0"/>
            <c:invertIfNegative val="0"/>
            <c:bubble3D val="0"/>
            <c:extLst>
              <c:ext xmlns:c16="http://schemas.microsoft.com/office/drawing/2014/chart" uri="{C3380CC4-5D6E-409C-BE32-E72D297353CC}">
                <c16:uniqueId val="{00000000-6B82-4DCA-8DCC-33299CA20FFD}"/>
              </c:ext>
            </c:extLst>
          </c:dPt>
          <c:dLbls>
            <c:numFmt formatCode="0%" sourceLinked="0"/>
            <c:spPr>
              <a:noFill/>
              <a:ln>
                <a:noFill/>
              </a:ln>
              <a:effectLst/>
            </c:spPr>
            <c:txPr>
              <a:bodyPr rot="0" spcFirstLastPara="1" vertOverflow="ellipsis" vert="horz" wrap="none" lIns="38100" tIns="19050" rIns="38100" bIns="19050" anchor="ctr" anchorCtr="1">
                <a:spAutoFit/>
              </a:bodyPr>
              <a:lstStyle/>
              <a:p>
                <a:pPr>
                  <a:defRPr sz="1400" b="0"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Gender</c:v>
                </c:pt>
              </c:strCache>
            </c:strRef>
          </c:cat>
          <c:val>
            <c:numRef>
              <c:f>Sheet1!$B$2</c:f>
              <c:numCache>
                <c:formatCode>General</c:formatCode>
                <c:ptCount val="1"/>
                <c:pt idx="0">
                  <c:v>0.5</c:v>
                </c:pt>
              </c:numCache>
            </c:numRef>
          </c:val>
          <c:extLst>
            <c:ext xmlns:c16="http://schemas.microsoft.com/office/drawing/2014/chart" uri="{C3380CC4-5D6E-409C-BE32-E72D297353CC}">
              <c16:uniqueId val="{00000001-6B82-4DCA-8DCC-33299CA20FFD}"/>
            </c:ext>
          </c:extLst>
        </c:ser>
        <c:ser>
          <c:idx val="1"/>
          <c:order val="1"/>
          <c:tx>
            <c:strRef>
              <c:f>Sheet1!$A$3</c:f>
              <c:strCache>
                <c:ptCount val="1"/>
                <c:pt idx="0">
                  <c:v>Female</c:v>
                </c:pt>
              </c:strCache>
            </c:strRef>
          </c:tx>
          <c:spPr>
            <a:solidFill>
              <a:srgbClr val="DC393D">
                <a:lumMod val="60000"/>
                <a:lumOff val="40000"/>
              </a:srgbClr>
            </a:solidFill>
            <a:ln>
              <a:noFill/>
            </a:ln>
            <a:effectLst/>
          </c:spPr>
          <c:invertIfNegative val="0"/>
          <c:dPt>
            <c:idx val="0"/>
            <c:invertIfNegative val="0"/>
            <c:bubble3D val="0"/>
            <c:extLst>
              <c:ext xmlns:c16="http://schemas.microsoft.com/office/drawing/2014/chart" uri="{C3380CC4-5D6E-409C-BE32-E72D297353CC}">
                <c16:uniqueId val="{00000002-6B82-4DCA-8DCC-33299CA20FFD}"/>
              </c:ext>
            </c:extLst>
          </c:dPt>
          <c:dLbls>
            <c:numFmt formatCode="0%" sourceLinked="0"/>
            <c:spPr>
              <a:noFill/>
              <a:ln>
                <a:noFill/>
              </a:ln>
              <a:effectLst/>
            </c:spPr>
            <c:txPr>
              <a:bodyPr rot="0" spcFirstLastPara="1" vertOverflow="ellipsis" vert="horz" wrap="none" lIns="38100" tIns="19050" rIns="38100" bIns="19050" anchor="ctr" anchorCtr="1">
                <a:spAutoFit/>
              </a:bodyPr>
              <a:lstStyle/>
              <a:p>
                <a:pPr>
                  <a:defRPr sz="1400" b="0"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Gender</c:v>
                </c:pt>
              </c:strCache>
            </c:strRef>
          </c:cat>
          <c:val>
            <c:numRef>
              <c:f>Sheet1!$B$3</c:f>
              <c:numCache>
                <c:formatCode>General</c:formatCode>
                <c:ptCount val="1"/>
                <c:pt idx="0">
                  <c:v>0.5</c:v>
                </c:pt>
              </c:numCache>
            </c:numRef>
          </c:val>
          <c:extLst>
            <c:ext xmlns:c16="http://schemas.microsoft.com/office/drawing/2014/chart" uri="{C3380CC4-5D6E-409C-BE32-E72D297353CC}">
              <c16:uniqueId val="{00000003-6B82-4DCA-8DCC-33299CA20FFD}"/>
            </c:ext>
          </c:extLst>
        </c:ser>
        <c:dLbls>
          <c:showLegendKey val="0"/>
          <c:showVal val="0"/>
          <c:showCatName val="0"/>
          <c:showSerName val="0"/>
          <c:showPercent val="0"/>
          <c:showBubbleSize val="0"/>
        </c:dLbls>
        <c:gapWidth val="50"/>
        <c:overlap val="100"/>
        <c:axId val="982528639"/>
        <c:axId val="982525727"/>
      </c:barChart>
      <c:catAx>
        <c:axId val="982528639"/>
        <c:scaling>
          <c:orientation val="minMax"/>
        </c:scaling>
        <c:delete val="1"/>
        <c:axPos val="l"/>
        <c:numFmt formatCode="General" sourceLinked="1"/>
        <c:majorTickMark val="none"/>
        <c:minorTickMark val="none"/>
        <c:tickLblPos val="nextTo"/>
        <c:crossAx val="982525727"/>
        <c:crosses val="autoZero"/>
        <c:auto val="1"/>
        <c:lblAlgn val="ctr"/>
        <c:lblOffset val="100"/>
        <c:noMultiLvlLbl val="0"/>
      </c:catAx>
      <c:valAx>
        <c:axId val="982525727"/>
        <c:scaling>
          <c:orientation val="minMax"/>
          <c:max val="1"/>
        </c:scaling>
        <c:delete val="1"/>
        <c:axPos val="b"/>
        <c:numFmt formatCode="0%" sourceLinked="0"/>
        <c:majorTickMark val="none"/>
        <c:minorTickMark val="none"/>
        <c:tickLblPos val="nextTo"/>
        <c:crossAx val="98252863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864048877884783"/>
          <c:y val="6.5076634727501581E-2"/>
          <c:w val="0.4372474150850762"/>
          <c:h val="0.86984631710263183"/>
        </c:manualLayout>
      </c:layout>
      <c:doughnutChart>
        <c:varyColors val="1"/>
        <c:ser>
          <c:idx val="0"/>
          <c:order val="0"/>
          <c:tx>
            <c:strRef>
              <c:f>Sheet1!$B$1</c:f>
              <c:strCache>
                <c:ptCount val="1"/>
                <c:pt idx="0">
                  <c:v>Industry</c:v>
                </c:pt>
              </c:strCache>
            </c:strRef>
          </c:tx>
          <c:spPr>
            <a:effectLst>
              <a:outerShdw blurRad="50800" dist="38100" dir="5400000" algn="t" rotWithShape="0">
                <a:prstClr val="black">
                  <a:alpha val="40000"/>
                </a:prstClr>
              </a:outerShdw>
            </a:effectLst>
          </c:spPr>
          <c:dPt>
            <c:idx val="0"/>
            <c:bubble3D val="0"/>
            <c:spPr>
              <a:solidFill>
                <a:schemeClr val="accent1"/>
              </a:solidFill>
              <a:ln>
                <a:noFill/>
              </a:ln>
              <a:effectLst>
                <a:outerShdw blurRad="50800" dist="38100" dir="5400000" algn="t" rotWithShape="0">
                  <a:prstClr val="black">
                    <a:alpha val="40000"/>
                  </a:prstClr>
                </a:outerShdw>
              </a:effectLst>
            </c:spPr>
            <c:extLst>
              <c:ext xmlns:c16="http://schemas.microsoft.com/office/drawing/2014/chart" uri="{C3380CC4-5D6E-409C-BE32-E72D297353CC}">
                <c16:uniqueId val="{00000001-60B2-4C7E-A177-74E39D994FE5}"/>
              </c:ext>
            </c:extLst>
          </c:dPt>
          <c:dPt>
            <c:idx val="1"/>
            <c:bubble3D val="0"/>
            <c:spPr>
              <a:solidFill>
                <a:schemeClr val="accent2"/>
              </a:solidFill>
              <a:ln>
                <a:noFill/>
              </a:ln>
              <a:effectLst>
                <a:outerShdw blurRad="50800" dist="38100" dir="5400000" algn="t" rotWithShape="0">
                  <a:prstClr val="black">
                    <a:alpha val="40000"/>
                  </a:prstClr>
                </a:outerShdw>
              </a:effectLst>
            </c:spPr>
            <c:extLst>
              <c:ext xmlns:c16="http://schemas.microsoft.com/office/drawing/2014/chart" uri="{C3380CC4-5D6E-409C-BE32-E72D297353CC}">
                <c16:uniqueId val="{00000003-60B2-4C7E-A177-74E39D994FE5}"/>
              </c:ext>
            </c:extLst>
          </c:dPt>
          <c:dPt>
            <c:idx val="2"/>
            <c:bubble3D val="0"/>
            <c:spPr>
              <a:solidFill>
                <a:schemeClr val="accent3"/>
              </a:solidFill>
              <a:ln>
                <a:noFill/>
              </a:ln>
              <a:effectLst>
                <a:outerShdw blurRad="50800" dist="38100" dir="5400000" algn="t" rotWithShape="0">
                  <a:prstClr val="black">
                    <a:alpha val="40000"/>
                  </a:prstClr>
                </a:outerShdw>
              </a:effectLst>
            </c:spPr>
            <c:extLst>
              <c:ext xmlns:c16="http://schemas.microsoft.com/office/drawing/2014/chart" uri="{C3380CC4-5D6E-409C-BE32-E72D297353CC}">
                <c16:uniqueId val="{00000005-60B2-4C7E-A177-74E39D994FE5}"/>
              </c:ext>
            </c:extLst>
          </c:dPt>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solidFill>
                    <a:effectLst>
                      <a:outerShdw blurRad="50800" dist="38100" dir="5400000" algn="t" rotWithShape="0">
                        <a:prstClr val="black">
                          <a:alpha val="40000"/>
                        </a:prstClr>
                      </a:outerShdw>
                    </a:effectLst>
                    <a:latin typeface="Lato" panose="020F0502020204030203" pitchFamily="34" charset="0"/>
                    <a:ea typeface="Lato" panose="020F0502020204030203" pitchFamily="34" charset="0"/>
                    <a:cs typeface="Lato" panose="020F0502020204030203" pitchFamily="34" charset="0"/>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30-39</c:v>
                </c:pt>
                <c:pt idx="1">
                  <c:v>40-49</c:v>
                </c:pt>
                <c:pt idx="2">
                  <c:v>50-60</c:v>
                </c:pt>
              </c:strCache>
            </c:strRef>
          </c:cat>
          <c:val>
            <c:numRef>
              <c:f>Sheet1!$B$2:$B$4</c:f>
              <c:numCache>
                <c:formatCode>0%</c:formatCode>
                <c:ptCount val="3"/>
                <c:pt idx="0">
                  <c:v>0.59</c:v>
                </c:pt>
                <c:pt idx="1">
                  <c:v>0.31</c:v>
                </c:pt>
                <c:pt idx="2">
                  <c:v>0.1</c:v>
                </c:pt>
              </c:numCache>
            </c:numRef>
          </c:val>
          <c:extLst>
            <c:ext xmlns:c16="http://schemas.microsoft.com/office/drawing/2014/chart" uri="{C3380CC4-5D6E-409C-BE32-E72D297353CC}">
              <c16:uniqueId val="{00000006-60B2-4C7E-A177-74E39D994FE5}"/>
            </c:ext>
          </c:extLst>
        </c:ser>
        <c:dLbls>
          <c:showLegendKey val="0"/>
          <c:showVal val="0"/>
          <c:showCatName val="0"/>
          <c:showSerName val="0"/>
          <c:showPercent val="0"/>
          <c:showBubbleSize val="0"/>
          <c:showLeaderLines val="1"/>
        </c:dLbls>
        <c:firstSliceAng val="0"/>
        <c:holeSize val="50"/>
      </c:doughnutChart>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bg2">
                  <a:lumMod val="90000"/>
                </a:schemeClr>
              </a:solidFill>
              <a:effectLst>
                <a:outerShdw blurRad="50800" dist="38100" dir="5400000" algn="t" rotWithShape="0">
                  <a:prstClr val="black">
                    <a:alpha val="40000"/>
                  </a:prstClr>
                </a:outerShdw>
              </a:effectLst>
              <a:latin typeface="Lato" panose="020F0502020204030203" pitchFamily="34" charset="0"/>
              <a:ea typeface="Lato" panose="020F0502020204030203" pitchFamily="34" charset="0"/>
              <a:cs typeface="Lato" panose="020F0502020204030203"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latin typeface="Lato" panose="020F0502020204030203" pitchFamily="34" charset="0"/>
          <a:ea typeface="Lato" panose="020F0502020204030203" pitchFamily="34" charset="0"/>
          <a:cs typeface="Lato" panose="020F0502020204030203"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679946863849557"/>
          <c:y val="5.1848935508717012E-2"/>
          <c:w val="0.4372474150850762"/>
          <c:h val="0.86984631710263183"/>
        </c:manualLayout>
      </c:layout>
      <c:doughnutChart>
        <c:varyColors val="1"/>
        <c:ser>
          <c:idx val="0"/>
          <c:order val="0"/>
          <c:tx>
            <c:strRef>
              <c:f>Sheet1!$B$1</c:f>
              <c:strCache>
                <c:ptCount val="1"/>
                <c:pt idx="0">
                  <c:v>Industry</c:v>
                </c:pt>
              </c:strCache>
            </c:strRef>
          </c:tx>
          <c:spPr>
            <a:effectLst>
              <a:outerShdw blurRad="50800" dist="38100" dir="5400000" algn="t" rotWithShape="0">
                <a:prstClr val="black">
                  <a:alpha val="40000"/>
                </a:prstClr>
              </a:outerShdw>
            </a:effectLst>
          </c:spPr>
          <c:dPt>
            <c:idx val="0"/>
            <c:bubble3D val="0"/>
            <c:spPr>
              <a:solidFill>
                <a:schemeClr val="accent1"/>
              </a:solidFill>
              <a:ln>
                <a:noFill/>
              </a:ln>
              <a:effectLst>
                <a:outerShdw blurRad="50800" dist="38100" dir="5400000" algn="t" rotWithShape="0">
                  <a:prstClr val="black">
                    <a:alpha val="40000"/>
                  </a:prstClr>
                </a:outerShdw>
              </a:effectLst>
            </c:spPr>
            <c:extLst>
              <c:ext xmlns:c16="http://schemas.microsoft.com/office/drawing/2014/chart" uri="{C3380CC4-5D6E-409C-BE32-E72D297353CC}">
                <c16:uniqueId val="{00000001-BE43-4E7B-9EA2-F9AA6D4712BD}"/>
              </c:ext>
            </c:extLst>
          </c:dPt>
          <c:dPt>
            <c:idx val="1"/>
            <c:bubble3D val="0"/>
            <c:spPr>
              <a:solidFill>
                <a:schemeClr val="accent2"/>
              </a:solidFill>
              <a:ln>
                <a:noFill/>
              </a:ln>
              <a:effectLst>
                <a:outerShdw blurRad="50800" dist="38100" dir="5400000" algn="t" rotWithShape="0">
                  <a:prstClr val="black">
                    <a:alpha val="40000"/>
                  </a:prstClr>
                </a:outerShdw>
              </a:effectLst>
            </c:spPr>
            <c:extLst>
              <c:ext xmlns:c16="http://schemas.microsoft.com/office/drawing/2014/chart" uri="{C3380CC4-5D6E-409C-BE32-E72D297353CC}">
                <c16:uniqueId val="{00000003-BE43-4E7B-9EA2-F9AA6D4712BD}"/>
              </c:ext>
            </c:extLst>
          </c:dPt>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solidFill>
                    <a:effectLst>
                      <a:outerShdw blurRad="50800" dist="38100" dir="5400000" algn="t" rotWithShape="0">
                        <a:prstClr val="black">
                          <a:alpha val="40000"/>
                        </a:prstClr>
                      </a:outerShdw>
                    </a:effectLst>
                    <a:latin typeface="Lato" panose="020F0502020204030203" pitchFamily="34" charset="0"/>
                    <a:ea typeface="Lato" panose="020F0502020204030203" pitchFamily="34" charset="0"/>
                    <a:cs typeface="Lato" panose="020F0502020204030203" pitchFamily="34" charset="0"/>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2"/>
                <c:pt idx="0">
                  <c:v>Chinese</c:v>
                </c:pt>
                <c:pt idx="1">
                  <c:v>Non-Chinese</c:v>
                </c:pt>
              </c:strCache>
            </c:strRef>
          </c:cat>
          <c:val>
            <c:numRef>
              <c:f>Sheet1!$B$2:$B$4</c:f>
              <c:numCache>
                <c:formatCode>General</c:formatCode>
                <c:ptCount val="2"/>
                <c:pt idx="0">
                  <c:v>0.9</c:v>
                </c:pt>
                <c:pt idx="1">
                  <c:v>0.1</c:v>
                </c:pt>
              </c:numCache>
            </c:numRef>
          </c:val>
          <c:extLst>
            <c:ext xmlns:c16="http://schemas.microsoft.com/office/drawing/2014/chart" uri="{C3380CC4-5D6E-409C-BE32-E72D297353CC}">
              <c16:uniqueId val="{00000004-BE43-4E7B-9EA2-F9AA6D4712BD}"/>
            </c:ext>
          </c:extLst>
        </c:ser>
        <c:dLbls>
          <c:showLegendKey val="0"/>
          <c:showVal val="0"/>
          <c:showCatName val="0"/>
          <c:showSerName val="0"/>
          <c:showPercent val="0"/>
          <c:showBubbleSize val="0"/>
          <c:showLeaderLines val="1"/>
        </c:dLbls>
        <c:firstSliceAng val="0"/>
        <c:holeSize val="50"/>
      </c:doughnutChart>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bg2">
                  <a:lumMod val="90000"/>
                </a:schemeClr>
              </a:solidFill>
              <a:effectLst>
                <a:outerShdw blurRad="50800" dist="38100" dir="5400000" algn="t" rotWithShape="0">
                  <a:prstClr val="black">
                    <a:alpha val="40000"/>
                  </a:prstClr>
                </a:outerShdw>
              </a:effectLst>
              <a:latin typeface="Lato" panose="020F0502020204030203" pitchFamily="34" charset="0"/>
              <a:ea typeface="Lato" panose="020F0502020204030203" pitchFamily="34" charset="0"/>
              <a:cs typeface="Lato" panose="020F0502020204030203"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latin typeface="Lato" panose="020F0502020204030203" pitchFamily="34" charset="0"/>
          <a:ea typeface="Lato" panose="020F0502020204030203" pitchFamily="34" charset="0"/>
          <a:cs typeface="Lato" panose="020F0502020204030203"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481621827759146"/>
          <c:y val="0.11636188587617423"/>
          <c:w val="0.68599184984544204"/>
          <c:h val="0.69020040871229982"/>
        </c:manualLayout>
      </c:layout>
      <c:barChart>
        <c:barDir val="col"/>
        <c:grouping val="clustered"/>
        <c:varyColors val="0"/>
        <c:ser>
          <c:idx val="0"/>
          <c:order val="0"/>
          <c:tx>
            <c:strRef>
              <c:f>Sheet1!$B$1</c:f>
              <c:strCache>
                <c:ptCount val="1"/>
                <c:pt idx="0">
                  <c:v>Industry</c:v>
                </c:pt>
              </c:strCache>
            </c:strRef>
          </c:tx>
          <c:spPr>
            <a:solidFill>
              <a:schemeClr val="accent5"/>
            </a:solidFill>
            <a:ln>
              <a:noFill/>
            </a:ln>
            <a:effectLst>
              <a:outerShdw blurRad="50800" dist="38100" dir="5400000" algn="t" rotWithShape="0">
                <a:prstClr val="black">
                  <a:alpha val="40000"/>
                </a:prstClr>
              </a:outerShdw>
            </a:effectLst>
          </c:spPr>
          <c:invertIfNegative val="0"/>
          <c:dLbls>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bg2">
                        <a:lumMod val="9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4"/>
                <c:pt idx="0">
                  <c:v>Underweight</c:v>
                </c:pt>
                <c:pt idx="1">
                  <c:v>Healthy Weight</c:v>
                </c:pt>
                <c:pt idx="2">
                  <c:v>Overweight</c:v>
                </c:pt>
                <c:pt idx="3">
                  <c:v>Obese</c:v>
                </c:pt>
              </c:strCache>
            </c:strRef>
          </c:cat>
          <c:val>
            <c:numRef>
              <c:f>Sheet1!$B$2:$B$6</c:f>
              <c:numCache>
                <c:formatCode>General</c:formatCode>
                <c:ptCount val="4"/>
                <c:pt idx="0">
                  <c:v>7.0999999999999994E-2</c:v>
                </c:pt>
                <c:pt idx="1">
                  <c:v>0.67200000000000004</c:v>
                </c:pt>
                <c:pt idx="2">
                  <c:v>0.19800000000000001</c:v>
                </c:pt>
                <c:pt idx="3">
                  <c:v>5.8999999999999997E-2</c:v>
                </c:pt>
              </c:numCache>
            </c:numRef>
          </c:val>
          <c:extLst>
            <c:ext xmlns:c16="http://schemas.microsoft.com/office/drawing/2014/chart" uri="{C3380CC4-5D6E-409C-BE32-E72D297353CC}">
              <c16:uniqueId val="{00000000-10DE-4349-9024-E60F00009D2D}"/>
            </c:ext>
          </c:extLst>
        </c:ser>
        <c:dLbls>
          <c:dLblPos val="outEnd"/>
          <c:showLegendKey val="0"/>
          <c:showVal val="1"/>
          <c:showCatName val="0"/>
          <c:showSerName val="0"/>
          <c:showPercent val="0"/>
          <c:showBubbleSize val="0"/>
        </c:dLbls>
        <c:gapWidth val="100"/>
        <c:axId val="41087631"/>
        <c:axId val="41080431"/>
      </c:barChart>
      <c:catAx>
        <c:axId val="41087631"/>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2">
                    <a:lumMod val="90000"/>
                  </a:schemeClr>
                </a:solidFill>
                <a:latin typeface="+mn-lt"/>
                <a:ea typeface="+mn-ea"/>
                <a:cs typeface="+mn-cs"/>
              </a:defRPr>
            </a:pPr>
            <a:endParaRPr lang="en-US"/>
          </a:p>
        </c:txPr>
        <c:crossAx val="41080431"/>
        <c:crosses val="autoZero"/>
        <c:auto val="1"/>
        <c:lblAlgn val="ctr"/>
        <c:lblOffset val="100"/>
        <c:noMultiLvlLbl val="0"/>
      </c:catAx>
      <c:valAx>
        <c:axId val="41080431"/>
        <c:scaling>
          <c:orientation val="minMax"/>
        </c:scaling>
        <c:delete val="1"/>
        <c:axPos val="l"/>
        <c:numFmt formatCode="0%" sourceLinked="0"/>
        <c:majorTickMark val="none"/>
        <c:minorTickMark val="none"/>
        <c:tickLblPos val="nextTo"/>
        <c:crossAx val="4108763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2">
              <a:lumMod val="90000"/>
            </a:schemeClr>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manualLayout>
          <c:layoutTarget val="inner"/>
          <c:xMode val="edge"/>
          <c:yMode val="edge"/>
          <c:x val="0.28975239613852727"/>
          <c:y val="9.1532033165070747E-2"/>
          <c:w val="0.4372474150850762"/>
          <c:h val="0.86984631710263183"/>
        </c:manualLayout>
      </c:layout>
      <c:doughnutChart>
        <c:varyColors val="1"/>
        <c:ser>
          <c:idx val="0"/>
          <c:order val="0"/>
          <c:tx>
            <c:strRef>
              <c:f>Sheet1!$B$1</c:f>
              <c:strCache>
                <c:ptCount val="1"/>
                <c:pt idx="0">
                  <c:v>Industry</c:v>
                </c:pt>
              </c:strCache>
            </c:strRef>
          </c:tx>
          <c:spPr>
            <a:effectLst>
              <a:outerShdw blurRad="50800" dist="38100" dir="5400000" algn="t" rotWithShape="0">
                <a:prstClr val="black">
                  <a:alpha val="40000"/>
                </a:prstClr>
              </a:outerShdw>
            </a:effectLst>
          </c:spPr>
          <c:dPt>
            <c:idx val="0"/>
            <c:bubble3D val="0"/>
            <c:spPr>
              <a:solidFill>
                <a:schemeClr val="accent4">
                  <a:shade val="65000"/>
                </a:schemeClr>
              </a:solidFill>
              <a:ln>
                <a:noFill/>
              </a:ln>
              <a:effectLst>
                <a:outerShdw blurRad="50800" dist="38100" dir="5400000" algn="t" rotWithShape="0">
                  <a:prstClr val="black">
                    <a:alpha val="40000"/>
                  </a:prstClr>
                </a:outerShdw>
              </a:effectLst>
            </c:spPr>
            <c:extLst>
              <c:ext xmlns:c16="http://schemas.microsoft.com/office/drawing/2014/chart" uri="{C3380CC4-5D6E-409C-BE32-E72D297353CC}">
                <c16:uniqueId val="{00000001-CBDD-475D-B80F-D52863028C0D}"/>
              </c:ext>
            </c:extLst>
          </c:dPt>
          <c:dPt>
            <c:idx val="1"/>
            <c:bubble3D val="0"/>
            <c:spPr>
              <a:solidFill>
                <a:schemeClr val="accent4"/>
              </a:solidFill>
              <a:ln>
                <a:noFill/>
              </a:ln>
              <a:effectLst>
                <a:outerShdw blurRad="50800" dist="38100" dir="5400000" algn="t" rotWithShape="0">
                  <a:prstClr val="black">
                    <a:alpha val="40000"/>
                  </a:prstClr>
                </a:outerShdw>
              </a:effectLst>
            </c:spPr>
            <c:extLst>
              <c:ext xmlns:c16="http://schemas.microsoft.com/office/drawing/2014/chart" uri="{C3380CC4-5D6E-409C-BE32-E72D297353CC}">
                <c16:uniqueId val="{00000003-CBDD-475D-B80F-D52863028C0D}"/>
              </c:ext>
            </c:extLst>
          </c:dPt>
          <c:dPt>
            <c:idx val="2"/>
            <c:bubble3D val="0"/>
            <c:spPr>
              <a:solidFill>
                <a:schemeClr val="accent4">
                  <a:tint val="65000"/>
                </a:schemeClr>
              </a:solidFill>
              <a:ln>
                <a:noFill/>
              </a:ln>
              <a:effectLst>
                <a:outerShdw blurRad="50800" dist="38100" dir="5400000" algn="t" rotWithShape="0">
                  <a:prstClr val="black">
                    <a:alpha val="40000"/>
                  </a:prstClr>
                </a:outerShdw>
              </a:effectLst>
            </c:spPr>
            <c:extLst>
              <c:ext xmlns:c16="http://schemas.microsoft.com/office/drawing/2014/chart" uri="{C3380CC4-5D6E-409C-BE32-E72D297353CC}">
                <c16:uniqueId val="{00000005-CBDD-475D-B80F-D52863028C0D}"/>
              </c:ext>
            </c:extLst>
          </c:dPt>
          <c:dLbls>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bg2">
                        <a:lumMod val="90000"/>
                      </a:schemeClr>
                    </a:solidFill>
                    <a:latin typeface="Lato" panose="020F0502020204030203" pitchFamily="34" charset="0"/>
                    <a:ea typeface="Lato" panose="020F0502020204030203" pitchFamily="34" charset="0"/>
                    <a:cs typeface="Lato" panose="020F0502020204030203" pitchFamily="34" charset="0"/>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3"/>
                <c:pt idx="0">
                  <c:v>University (Bachelor)</c:v>
                </c:pt>
                <c:pt idx="1">
                  <c:v>Post-Grad / Masters</c:v>
                </c:pt>
                <c:pt idx="2">
                  <c:v>PhD</c:v>
                </c:pt>
              </c:strCache>
            </c:strRef>
          </c:cat>
          <c:val>
            <c:numRef>
              <c:f>Sheet1!$B$2:$B$6</c:f>
              <c:numCache>
                <c:formatCode>General</c:formatCode>
                <c:ptCount val="3"/>
                <c:pt idx="0">
                  <c:v>0.82899999999999996</c:v>
                </c:pt>
                <c:pt idx="1">
                  <c:v>0.14799999999999999</c:v>
                </c:pt>
                <c:pt idx="2">
                  <c:v>2.3E-2</c:v>
                </c:pt>
              </c:numCache>
            </c:numRef>
          </c:val>
          <c:extLst>
            <c:ext xmlns:c16="http://schemas.microsoft.com/office/drawing/2014/chart" uri="{C3380CC4-5D6E-409C-BE32-E72D297353CC}">
              <c16:uniqueId val="{00000006-CBDD-475D-B80F-D52863028C0D}"/>
            </c:ext>
          </c:extLst>
        </c:ser>
        <c:dLbls>
          <c:showLegendKey val="0"/>
          <c:showVal val="0"/>
          <c:showCatName val="0"/>
          <c:showSerName val="0"/>
          <c:showPercent val="0"/>
          <c:showBubbleSize val="0"/>
          <c:showLeaderLines val="1"/>
        </c:dLbls>
        <c:firstSliceAng val="0"/>
        <c:holeSize val="50"/>
      </c:doughnutChart>
      <c:spPr>
        <a:noFill/>
        <a:ln>
          <a:noFill/>
        </a:ln>
        <a:effectLst/>
      </c:spPr>
    </c:plotArea>
    <c:legend>
      <c:legendPos val="r"/>
      <c:layout>
        <c:manualLayout>
          <c:xMode val="edge"/>
          <c:yMode val="edge"/>
          <c:x val="0.7101284738103989"/>
          <c:y val="0.15830170923746481"/>
          <c:w val="0.27231309312997504"/>
          <c:h val="0.68339606074951065"/>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bg2">
                  <a:lumMod val="90000"/>
                </a:schemeClr>
              </a:solidFill>
              <a:latin typeface="Lato" panose="020F0502020204030203" pitchFamily="34" charset="0"/>
              <a:ea typeface="Lato" panose="020F0502020204030203" pitchFamily="34" charset="0"/>
              <a:cs typeface="Lato" panose="020F0502020204030203"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2">
              <a:lumMod val="90000"/>
            </a:schemeClr>
          </a:solidFill>
          <a:latin typeface="Lato" panose="020F0502020204030203" pitchFamily="34" charset="0"/>
          <a:ea typeface="Lato" panose="020F0502020204030203" pitchFamily="34" charset="0"/>
          <a:cs typeface="Lato" panose="020F0502020204030203"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9320821813421392E-2"/>
          <c:y val="4.9699134830368426E-2"/>
          <c:w val="0.92097578131869207"/>
          <c:h val="0.87694663167104114"/>
        </c:manualLayout>
      </c:layout>
      <c:barChart>
        <c:barDir val="col"/>
        <c:grouping val="clustered"/>
        <c:varyColors val="1"/>
        <c:ser>
          <c:idx val="0"/>
          <c:order val="0"/>
          <c:tx>
            <c:strRef>
              <c:f>Sheet1!$B$1</c:f>
              <c:strCache>
                <c:ptCount val="1"/>
                <c:pt idx="0">
                  <c:v>Hours</c:v>
                </c:pt>
              </c:strCache>
            </c:strRef>
          </c:tx>
          <c:spPr>
            <a:solidFill>
              <a:srgbClr val="00A18C"/>
            </a:solidFill>
            <a:ln>
              <a:solidFill>
                <a:srgbClr val="00A18C"/>
              </a:solidFill>
            </a:ln>
          </c:spPr>
          <c:invertIfNegative val="1"/>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Sleep needed</c:v>
                </c:pt>
                <c:pt idx="1">
                  <c:v>Sleep actually obtained</c:v>
                </c:pt>
              </c:strCache>
            </c:strRef>
          </c:cat>
          <c:val>
            <c:numRef>
              <c:f>Sheet1!$B$2:$B$3</c:f>
              <c:numCache>
                <c:formatCode>General</c:formatCode>
                <c:ptCount val="2"/>
                <c:pt idx="0">
                  <c:v>7.42</c:v>
                </c:pt>
                <c:pt idx="1">
                  <c:v>6.29</c:v>
                </c:pt>
              </c:numCache>
            </c:numRef>
          </c:val>
          <c:extLst>
            <c:ext xmlns:c14="http://schemas.microsoft.com/office/drawing/2007/8/2/chart" uri="{6F2FDCE9-48DA-4B69-8628-5D25D57E5C99}">
              <c14:invertSolidFillFmt>
                <c14:spPr xmlns:c14="http://schemas.microsoft.com/office/drawing/2007/8/2/chart">
                  <a:solidFill>
                    <a:srgbClr val="FFFFFF"/>
                  </a:solidFill>
                  <a:ln>
                    <a:solidFill>
                      <a:srgbClr val="00A18C"/>
                    </a:solidFill>
                  </a:ln>
                </c14:spPr>
              </c14:invertSolidFillFmt>
            </c:ext>
            <c:ext xmlns:c16="http://schemas.microsoft.com/office/drawing/2014/chart" uri="{C3380CC4-5D6E-409C-BE32-E72D297353CC}">
              <c16:uniqueId val="{00000000-A658-4AA4-8121-F135001F1E5E}"/>
            </c:ext>
          </c:extLst>
        </c:ser>
        <c:dLbls>
          <c:dLblPos val="outEnd"/>
          <c:showLegendKey val="0"/>
          <c:showVal val="1"/>
          <c:showCatName val="0"/>
          <c:showSerName val="0"/>
          <c:showPercent val="0"/>
          <c:showBubbleSize val="0"/>
        </c:dLbls>
        <c:gapWidth val="150"/>
        <c:axId val="-2068027336"/>
        <c:axId val="-2113994440"/>
      </c:barChart>
      <c:catAx>
        <c:axId val="-2068027336"/>
        <c:scaling>
          <c:orientation val="minMax"/>
        </c:scaling>
        <c:delete val="0"/>
        <c:axPos val="b"/>
        <c:numFmt formatCode="General" sourceLinked="0"/>
        <c:majorTickMark val="out"/>
        <c:minorTickMark val="none"/>
        <c:tickLblPos val="nextTo"/>
        <c:txPr>
          <a:bodyPr/>
          <a:lstStyle/>
          <a:p>
            <a:pPr>
              <a:defRPr sz="1200"/>
            </a:pPr>
            <a:endParaRPr lang="en-US"/>
          </a:p>
        </c:txPr>
        <c:crossAx val="-2113994440"/>
        <c:crosses val="autoZero"/>
        <c:auto val="1"/>
        <c:lblAlgn val="ctr"/>
        <c:lblOffset val="100"/>
        <c:noMultiLvlLbl val="0"/>
      </c:catAx>
      <c:valAx>
        <c:axId val="-2113994440"/>
        <c:scaling>
          <c:orientation val="minMax"/>
          <c:max val="8"/>
          <c:min val="0"/>
        </c:scaling>
        <c:delete val="0"/>
        <c:axPos val="l"/>
        <c:majorGridlines/>
        <c:numFmt formatCode="General" sourceLinked="1"/>
        <c:majorTickMark val="out"/>
        <c:minorTickMark val="none"/>
        <c:tickLblPos val="nextTo"/>
        <c:crossAx val="-2068027336"/>
        <c:crosses val="autoZero"/>
        <c:crossBetween val="between"/>
      </c:valAx>
    </c:plotArea>
    <c:plotVisOnly val="1"/>
    <c:dispBlanksAs val="gap"/>
    <c:showDLblsOverMax val="1"/>
  </c:chart>
  <c:txPr>
    <a:bodyPr/>
    <a:lstStyle/>
    <a:p>
      <a:pPr>
        <a:defRPr sz="1100">
          <a:solidFill>
            <a:schemeClr val="bg1"/>
          </a:solidFill>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8063735161927689E-2"/>
          <c:y val="3.6789685194060978E-2"/>
          <c:w val="0.95776491547200937"/>
          <c:h val="0.94228707015058222"/>
        </c:manualLayout>
      </c:layout>
      <c:barChart>
        <c:barDir val="bar"/>
        <c:grouping val="stacked"/>
        <c:varyColors val="0"/>
        <c:ser>
          <c:idx val="0"/>
          <c:order val="0"/>
          <c:tx>
            <c:strRef>
              <c:f>Sheet1!$A$2</c:f>
              <c:strCache>
                <c:ptCount val="1"/>
                <c:pt idx="0">
                  <c:v>Know it well / personal experience</c:v>
                </c:pt>
              </c:strCache>
            </c:strRef>
          </c:tx>
          <c:spPr>
            <a:solidFill>
              <a:srgbClr val="178789"/>
            </a:solidFill>
            <a:ln>
              <a:noFill/>
            </a:ln>
            <a:effectLst/>
          </c:spPr>
          <c:invertIfNegative val="0"/>
          <c:dPt>
            <c:idx val="0"/>
            <c:invertIfNegative val="0"/>
            <c:bubble3D val="0"/>
            <c:spPr>
              <a:solidFill>
                <a:srgbClr val="178789"/>
              </a:solidFill>
              <a:ln>
                <a:noFill/>
              </a:ln>
              <a:effectLst>
                <a:outerShdw blurRad="50800" dist="38100" dir="5400000" algn="t" rotWithShape="0">
                  <a:prstClr val="black">
                    <a:alpha val="40000"/>
                  </a:prstClr>
                </a:outerShdw>
              </a:effectLst>
            </c:spPr>
            <c:extLst>
              <c:ext xmlns:c16="http://schemas.microsoft.com/office/drawing/2014/chart" uri="{C3380CC4-5D6E-409C-BE32-E72D297353CC}">
                <c16:uniqueId val="{00000001-1F1B-4DF8-A0AF-20E6FC85361B}"/>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Lato Regular"/>
                    <a:ea typeface="+mn-ea"/>
                    <a:cs typeface="Lato Regula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c:f>
              <c:strCache>
                <c:ptCount val="1"/>
                <c:pt idx="0">
                  <c:v>%</c:v>
                </c:pt>
              </c:strCache>
            </c:strRef>
          </c:cat>
          <c:val>
            <c:numRef>
              <c:f>Sheet1!$B$2</c:f>
              <c:numCache>
                <c:formatCode>0%</c:formatCode>
                <c:ptCount val="1"/>
                <c:pt idx="0">
                  <c:v>0.06</c:v>
                </c:pt>
              </c:numCache>
            </c:numRef>
          </c:val>
          <c:extLst>
            <c:ext xmlns:c16="http://schemas.microsoft.com/office/drawing/2014/chart" uri="{C3380CC4-5D6E-409C-BE32-E72D297353CC}">
              <c16:uniqueId val="{00000002-1F1B-4DF8-A0AF-20E6FC85361B}"/>
            </c:ext>
          </c:extLst>
        </c:ser>
        <c:ser>
          <c:idx val="1"/>
          <c:order val="1"/>
          <c:tx>
            <c:strRef>
              <c:f>Sheet1!$A$3</c:f>
              <c:strCache>
                <c:ptCount val="1"/>
                <c:pt idx="0">
                  <c:v>Know roughly what it is</c:v>
                </c:pt>
              </c:strCache>
            </c:strRef>
          </c:tx>
          <c:spPr>
            <a:gradFill rotWithShape="1">
              <a:gsLst>
                <a:gs pos="0">
                  <a:schemeClr val="accent2">
                    <a:tint val="100000"/>
                    <a:shade val="100000"/>
                    <a:satMod val="130000"/>
                  </a:schemeClr>
                </a:gs>
                <a:gs pos="100000">
                  <a:schemeClr val="accent2">
                    <a:tint val="50000"/>
                    <a:shade val="100000"/>
                    <a:satMod val="350000"/>
                  </a:schemeClr>
                </a:gs>
              </a:gsLst>
              <a:lin ang="16200000" scaled="0"/>
            </a:gradFill>
            <a:ln>
              <a:noFill/>
            </a:ln>
            <a:effectLst>
              <a:outerShdw blurRad="40000" dist="23000" dir="5400000" rotWithShape="0">
                <a:srgbClr val="000000">
                  <a:alpha val="35000"/>
                </a:srgbClr>
              </a:outerShdw>
            </a:effectLst>
          </c:spPr>
          <c:invertIfNegative val="0"/>
          <c:dPt>
            <c:idx val="0"/>
            <c:invertIfNegative val="0"/>
            <c:bubble3D val="0"/>
            <c:spPr>
              <a:solidFill>
                <a:srgbClr val="8CDEDE"/>
              </a:soli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4-1F1B-4DF8-A0AF-20E6FC85361B}"/>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Lato Regular"/>
                    <a:ea typeface="+mn-ea"/>
                    <a:cs typeface="Lato Regula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strRef>
              <c:f>Sheet1!$B$1</c:f>
              <c:strCache>
                <c:ptCount val="1"/>
                <c:pt idx="0">
                  <c:v>%</c:v>
                </c:pt>
              </c:strCache>
            </c:strRef>
          </c:cat>
          <c:val>
            <c:numRef>
              <c:f>Sheet1!$B$3</c:f>
              <c:numCache>
                <c:formatCode>0%</c:formatCode>
                <c:ptCount val="1"/>
                <c:pt idx="0">
                  <c:v>0.34300000000000003</c:v>
                </c:pt>
              </c:numCache>
            </c:numRef>
          </c:val>
          <c:extLst>
            <c:ext xmlns:c16="http://schemas.microsoft.com/office/drawing/2014/chart" uri="{C3380CC4-5D6E-409C-BE32-E72D297353CC}">
              <c16:uniqueId val="{00000005-1F1B-4DF8-A0AF-20E6FC85361B}"/>
            </c:ext>
          </c:extLst>
        </c:ser>
        <c:ser>
          <c:idx val="2"/>
          <c:order val="2"/>
          <c:tx>
            <c:strRef>
              <c:f>Sheet1!$A$4</c:f>
              <c:strCache>
                <c:ptCount val="1"/>
                <c:pt idx="0">
                  <c:v>Heard the name, don’t know what it is</c:v>
                </c:pt>
              </c:strCache>
            </c:strRef>
          </c:tx>
          <c:spPr>
            <a:solidFill>
              <a:srgbClr val="FFDDA3"/>
            </a:soli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Lato Regular"/>
                    <a:ea typeface="+mn-ea"/>
                    <a:cs typeface="Lato Regula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strRef>
              <c:f>Sheet1!$B$1</c:f>
              <c:strCache>
                <c:ptCount val="1"/>
                <c:pt idx="0">
                  <c:v>%</c:v>
                </c:pt>
              </c:strCache>
            </c:strRef>
          </c:cat>
          <c:val>
            <c:numRef>
              <c:f>Sheet1!$B$4</c:f>
              <c:numCache>
                <c:formatCode>0%</c:formatCode>
                <c:ptCount val="1"/>
                <c:pt idx="0">
                  <c:v>0.32900000000000001</c:v>
                </c:pt>
              </c:numCache>
            </c:numRef>
          </c:val>
          <c:extLst>
            <c:ext xmlns:c16="http://schemas.microsoft.com/office/drawing/2014/chart" uri="{C3380CC4-5D6E-409C-BE32-E72D297353CC}">
              <c16:uniqueId val="{00000006-1F1B-4DF8-A0AF-20E6FC85361B}"/>
            </c:ext>
          </c:extLst>
        </c:ser>
        <c:ser>
          <c:idx val="3"/>
          <c:order val="3"/>
          <c:tx>
            <c:strRef>
              <c:f>Sheet1!$A$5</c:f>
              <c:strCache>
                <c:ptCount val="1"/>
                <c:pt idx="0">
                  <c:v>Never heard of it</c:v>
                </c:pt>
              </c:strCache>
            </c:strRef>
          </c:tx>
          <c:spPr>
            <a:solidFill>
              <a:schemeClr val="accent3">
                <a:lumMod val="20000"/>
                <a:lumOff val="80000"/>
              </a:schemeClr>
            </a:soli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Lato Regular"/>
                    <a:ea typeface="+mn-ea"/>
                    <a:cs typeface="Lato Regula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strRef>
              <c:f>Sheet1!$B$1</c:f>
              <c:strCache>
                <c:ptCount val="1"/>
                <c:pt idx="0">
                  <c:v>%</c:v>
                </c:pt>
              </c:strCache>
            </c:strRef>
          </c:cat>
          <c:val>
            <c:numRef>
              <c:f>Sheet1!$B$5</c:f>
              <c:numCache>
                <c:formatCode>0%</c:formatCode>
                <c:ptCount val="1"/>
                <c:pt idx="0">
                  <c:v>0.26800000000000002</c:v>
                </c:pt>
              </c:numCache>
            </c:numRef>
          </c:val>
          <c:extLst>
            <c:ext xmlns:c16="http://schemas.microsoft.com/office/drawing/2014/chart" uri="{C3380CC4-5D6E-409C-BE32-E72D297353CC}">
              <c16:uniqueId val="{00000007-1F1B-4DF8-A0AF-20E6FC85361B}"/>
            </c:ext>
          </c:extLst>
        </c:ser>
        <c:dLbls>
          <c:dLblPos val="ctr"/>
          <c:showLegendKey val="0"/>
          <c:showVal val="1"/>
          <c:showCatName val="0"/>
          <c:showSerName val="0"/>
          <c:showPercent val="0"/>
          <c:showBubbleSize val="0"/>
        </c:dLbls>
        <c:gapWidth val="170"/>
        <c:overlap val="100"/>
        <c:axId val="2094808088"/>
        <c:axId val="-2125796872"/>
      </c:barChart>
      <c:catAx>
        <c:axId val="2094808088"/>
        <c:scaling>
          <c:orientation val="minMax"/>
        </c:scaling>
        <c:delete val="1"/>
        <c:axPos val="r"/>
        <c:numFmt formatCode="General" sourceLinked="0"/>
        <c:majorTickMark val="out"/>
        <c:minorTickMark val="none"/>
        <c:tickLblPos val="nextTo"/>
        <c:crossAx val="-2125796872"/>
        <c:crosses val="autoZero"/>
        <c:auto val="1"/>
        <c:lblAlgn val="ctr"/>
        <c:lblOffset val="100"/>
        <c:noMultiLvlLbl val="0"/>
      </c:catAx>
      <c:valAx>
        <c:axId val="-2125796872"/>
        <c:scaling>
          <c:orientation val="maxMin"/>
        </c:scaling>
        <c:delete val="1"/>
        <c:axPos val="b"/>
        <c:numFmt formatCode="0%" sourceLinked="1"/>
        <c:majorTickMark val="out"/>
        <c:minorTickMark val="none"/>
        <c:tickLblPos val="nextTo"/>
        <c:crossAx val="2094808088"/>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200" b="1">
          <a:latin typeface="Lato Regular"/>
          <a:cs typeface="Lato Regula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withinLinear" id="19">
  <a:schemeClr val="accent6"/>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withinLinear" id="17">
  <a:schemeClr val="accent4"/>
</cs:colorStyle>
</file>

<file path=ppt/charts/colors12.xml><?xml version="1.0" encoding="utf-8"?>
<cs:colorStyle xmlns:cs="http://schemas.microsoft.com/office/drawing/2012/chartStyle" xmlns:a="http://schemas.openxmlformats.org/drawingml/2006/main" meth="withinLinearReversed" id="26">
  <a:schemeClr val="accent6"/>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withinLinear" id="17">
  <a:schemeClr val="accent4"/>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8.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9.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rawings/drawing1.xml><?xml version="1.0" encoding="utf-8"?>
<c:userShapes xmlns:c="http://schemas.openxmlformats.org/drawingml/2006/chart">
  <cdr:relSizeAnchor xmlns:cdr="http://schemas.openxmlformats.org/drawingml/2006/chartDrawing">
    <cdr:from>
      <cdr:x>0.28809</cdr:x>
      <cdr:y>0.1599</cdr:y>
    </cdr:from>
    <cdr:to>
      <cdr:x>0.30085</cdr:x>
      <cdr:y>0.19727</cdr:y>
    </cdr:to>
    <cdr:sp macro="" textlink="">
      <cdr:nvSpPr>
        <cdr:cNvPr id="2" name="Oval 1">
          <a:extLst xmlns:a="http://schemas.openxmlformats.org/drawingml/2006/main">
            <a:ext uri="{FF2B5EF4-FFF2-40B4-BE49-F238E27FC236}">
              <a16:creationId xmlns:a16="http://schemas.microsoft.com/office/drawing/2014/main" id="{CFFF3B33-3332-AB50-5BE7-F550CF7D4736}"/>
            </a:ext>
          </a:extLst>
        </cdr:cNvPr>
        <cdr:cNvSpPr/>
      </cdr:nvSpPr>
      <cdr:spPr>
        <a:xfrm xmlns:a="http://schemas.openxmlformats.org/drawingml/2006/main">
          <a:off x="1625800" y="308086"/>
          <a:ext cx="72000" cy="72000"/>
        </a:xfrm>
        <a:prstGeom xmlns:a="http://schemas.openxmlformats.org/drawingml/2006/main" prst="ellipse">
          <a:avLst/>
        </a:prstGeom>
        <a:solidFill xmlns:a="http://schemas.openxmlformats.org/drawingml/2006/main">
          <a:schemeClr val="accent3"/>
        </a:solidFill>
        <a:ln xmlns:a="http://schemas.openxmlformats.org/drawingml/2006/main">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SG" kern="1200"/>
        </a:p>
      </cdr:txBody>
    </cdr:sp>
  </cdr:relSizeAnchor>
  <cdr:relSizeAnchor xmlns:cdr="http://schemas.openxmlformats.org/drawingml/2006/chartDrawing">
    <cdr:from>
      <cdr:x>0.45391</cdr:x>
      <cdr:y>0.84586</cdr:y>
    </cdr:from>
    <cdr:to>
      <cdr:x>0.46667</cdr:x>
      <cdr:y>0.88323</cdr:y>
    </cdr:to>
    <cdr:sp macro="" textlink="">
      <cdr:nvSpPr>
        <cdr:cNvPr id="3" name="Oval 2">
          <a:extLst xmlns:a="http://schemas.openxmlformats.org/drawingml/2006/main">
            <a:ext uri="{FF2B5EF4-FFF2-40B4-BE49-F238E27FC236}">
              <a16:creationId xmlns:a16="http://schemas.microsoft.com/office/drawing/2014/main" id="{87EDE8D2-F281-72CD-2A64-A68E61232784}"/>
            </a:ext>
          </a:extLst>
        </cdr:cNvPr>
        <cdr:cNvSpPr/>
      </cdr:nvSpPr>
      <cdr:spPr>
        <a:xfrm xmlns:a="http://schemas.openxmlformats.org/drawingml/2006/main">
          <a:off x="2561631" y="1629747"/>
          <a:ext cx="72000" cy="72000"/>
        </a:xfrm>
        <a:prstGeom xmlns:a="http://schemas.openxmlformats.org/drawingml/2006/main" prst="ellipse">
          <a:avLst/>
        </a:prstGeom>
        <a:solidFill xmlns:a="http://schemas.openxmlformats.org/drawingml/2006/main">
          <a:schemeClr val="accent2"/>
        </a:solidFill>
        <a:ln xmlns:a="http://schemas.openxmlformats.org/drawingml/2006/main">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SG" dirty="0"/>
        </a:p>
      </cdr:txBody>
    </cdr:sp>
  </cdr:relSizeAnchor>
  <cdr:relSizeAnchor xmlns:cdr="http://schemas.openxmlformats.org/drawingml/2006/chartDrawing">
    <cdr:from>
      <cdr:x>0.71468</cdr:x>
      <cdr:y>0.1599</cdr:y>
    </cdr:from>
    <cdr:to>
      <cdr:x>0.72744</cdr:x>
      <cdr:y>0.19727</cdr:y>
    </cdr:to>
    <cdr:sp macro="" textlink="">
      <cdr:nvSpPr>
        <cdr:cNvPr id="4" name="Oval 3">
          <a:extLst xmlns:a="http://schemas.openxmlformats.org/drawingml/2006/main">
            <a:ext uri="{FF2B5EF4-FFF2-40B4-BE49-F238E27FC236}">
              <a16:creationId xmlns:a16="http://schemas.microsoft.com/office/drawing/2014/main" id="{8CEDD370-D87E-58B9-4C77-FB43E8D55DFA}"/>
            </a:ext>
          </a:extLst>
        </cdr:cNvPr>
        <cdr:cNvSpPr/>
      </cdr:nvSpPr>
      <cdr:spPr>
        <a:xfrm xmlns:a="http://schemas.openxmlformats.org/drawingml/2006/main">
          <a:off x="4033243" y="308086"/>
          <a:ext cx="72000" cy="72000"/>
        </a:xfrm>
        <a:prstGeom xmlns:a="http://schemas.openxmlformats.org/drawingml/2006/main" prst="ellipse">
          <a:avLst/>
        </a:prstGeom>
        <a:solidFill xmlns:a="http://schemas.openxmlformats.org/drawingml/2006/main">
          <a:schemeClr val="accent4"/>
        </a:solidFill>
        <a:ln xmlns:a="http://schemas.openxmlformats.org/drawingml/2006/main">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SG" dirty="0"/>
        </a:p>
      </cdr:txBody>
    </cdr:sp>
  </cdr:relSizeAnchor>
  <cdr:relSizeAnchor xmlns:cdr="http://schemas.openxmlformats.org/drawingml/2006/chartDrawing">
    <cdr:from>
      <cdr:x>0.95773</cdr:x>
      <cdr:y>0.84535</cdr:y>
    </cdr:from>
    <cdr:to>
      <cdr:x>0.97048</cdr:x>
      <cdr:y>0.88271</cdr:y>
    </cdr:to>
    <cdr:sp macro="" textlink="">
      <cdr:nvSpPr>
        <cdr:cNvPr id="5" name="Oval 4">
          <a:extLst xmlns:a="http://schemas.openxmlformats.org/drawingml/2006/main">
            <a:ext uri="{FF2B5EF4-FFF2-40B4-BE49-F238E27FC236}">
              <a16:creationId xmlns:a16="http://schemas.microsoft.com/office/drawing/2014/main" id="{72CEFADB-ED89-AB1A-AED4-2596599D4318}"/>
            </a:ext>
          </a:extLst>
        </cdr:cNvPr>
        <cdr:cNvSpPr/>
      </cdr:nvSpPr>
      <cdr:spPr>
        <a:xfrm xmlns:a="http://schemas.openxmlformats.org/drawingml/2006/main">
          <a:off x="5404843" y="1628749"/>
          <a:ext cx="72000" cy="72000"/>
        </a:xfrm>
        <a:prstGeom xmlns:a="http://schemas.openxmlformats.org/drawingml/2006/main" prst="ellipse">
          <a:avLst/>
        </a:prstGeom>
        <a:solidFill xmlns:a="http://schemas.openxmlformats.org/drawingml/2006/main">
          <a:srgbClr val="00B050"/>
        </a:solidFill>
        <a:ln xmlns:a="http://schemas.openxmlformats.org/drawingml/2006/main">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SG"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741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A44D2-A687-F328-1EA8-B80BD8C04E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877A8A-7EF0-A473-DF56-CFFD647A18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0C21BA-3209-C1DC-BF36-417D30E3BB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3477DD-FF4F-8C9F-09BD-396C032F4007}"/>
              </a:ext>
            </a:extLst>
          </p:cNvPr>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36298357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B8872-2272-C9E5-CD6C-DBFDD6998B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4D0911-C05F-9BA3-666F-DAB35ED908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CB5511-3D9A-D68D-5D3C-380FFE0797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ED054EE-3AF3-4686-71D3-4A9461BCD423}"/>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3729775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C4241"/>
          </a:solidFill>
          <a:ln/>
        </p:spPr>
        <p:txBody>
          <a:bodyPr/>
          <a:lstStyle/>
          <a:p>
            <a:endParaRPr lang="en-US"/>
          </a:p>
        </p:txBody>
      </p:sp>
      <p:sp>
        <p:nvSpPr>
          <p:cNvPr id="3" name="Shape 1"/>
          <p:cNvSpPr/>
          <p:nvPr/>
        </p:nvSpPr>
        <p:spPr>
          <a:xfrm>
            <a:off x="305" y="0"/>
            <a:ext cx="12191695" cy="6858000"/>
          </a:xfrm>
          <a:prstGeom prst="rect">
            <a:avLst/>
          </a:prstGeom>
          <a:solidFill>
            <a:srgbClr val="123332"/>
          </a:solidFill>
          <a:ln/>
        </p:spPr>
        <p:txBody>
          <a:bodyPr/>
          <a:lstStyle/>
          <a:p>
            <a:endParaRPr lang="en-US"/>
          </a:p>
        </p:txBody>
      </p:sp>
      <p:pic>
        <p:nvPicPr>
          <p:cNvPr id="5" name="Image 1" descr="preencoded.png">
            <a:extLst>
              <a:ext uri="{FF2B5EF4-FFF2-40B4-BE49-F238E27FC236}">
                <a16:creationId xmlns:a16="http://schemas.microsoft.com/office/drawing/2014/main" id="{B61091BB-049D-513B-BB33-37475837FC0D}"/>
              </a:ext>
            </a:extLst>
          </p:cNvPr>
          <p:cNvPicPr>
            <a:picLocks noChangeAspect="1"/>
          </p:cNvPicPr>
          <p:nvPr userDrawn="1"/>
        </p:nvPicPr>
        <p:blipFill>
          <a:blip r:embed="rId2">
            <a:lum bright="70000" contrast="-70000"/>
            <a:alphaModFix amt="35000"/>
          </a:blip>
          <a:stretch>
            <a:fillRect/>
          </a:stretch>
        </p:blipFill>
        <p:spPr>
          <a:xfrm>
            <a:off x="10612072" y="299411"/>
            <a:ext cx="1237819" cy="334204"/>
          </a:xfrm>
          <a:prstGeom prst="rect">
            <a:avLst/>
          </a:prstGeom>
        </p:spPr>
      </p:pic>
      <p:pic>
        <p:nvPicPr>
          <p:cNvPr id="7" name="Picture 6">
            <a:extLst>
              <a:ext uri="{FF2B5EF4-FFF2-40B4-BE49-F238E27FC236}">
                <a16:creationId xmlns:a16="http://schemas.microsoft.com/office/drawing/2014/main" id="{240665B9-7DA0-8A48-2E13-21F20B11FC1B}"/>
              </a:ext>
            </a:extLst>
          </p:cNvPr>
          <p:cNvPicPr>
            <a:picLocks noChangeAspect="1"/>
          </p:cNvPicPr>
          <p:nvPr userDrawn="1"/>
        </p:nvPicPr>
        <p:blipFill>
          <a:blip r:embed="rId3">
            <a:lum bright="70000" contrast="-70000"/>
            <a:alphaModFix amt="85000"/>
          </a:blip>
          <a:stretch>
            <a:fillRect/>
          </a:stretch>
        </p:blipFill>
        <p:spPr>
          <a:xfrm>
            <a:off x="9699812" y="241512"/>
            <a:ext cx="842681" cy="473750"/>
          </a:xfrm>
          <a:prstGeom prst="rect">
            <a:avLst/>
          </a:prstGeom>
        </p:spPr>
      </p:pic>
      <p:sp>
        <p:nvSpPr>
          <p:cNvPr id="11" name="TextBox 10">
            <a:extLst>
              <a:ext uri="{FF2B5EF4-FFF2-40B4-BE49-F238E27FC236}">
                <a16:creationId xmlns:a16="http://schemas.microsoft.com/office/drawing/2014/main" id="{1FB99E30-9FD8-CED5-2660-0E8E7CC3DFB4}"/>
              </a:ext>
            </a:extLst>
          </p:cNvPr>
          <p:cNvSpPr txBox="1"/>
          <p:nvPr userDrawn="1"/>
        </p:nvSpPr>
        <p:spPr>
          <a:xfrm>
            <a:off x="3987498" y="6516568"/>
            <a:ext cx="8373035" cy="261610"/>
          </a:xfrm>
          <a:prstGeom prst="rect">
            <a:avLst/>
          </a:prstGeom>
          <a:noFill/>
        </p:spPr>
        <p:txBody>
          <a:bodyPr wrap="square">
            <a:spAutoFit/>
          </a:bodyPr>
          <a:lstStyle/>
          <a:p>
            <a:r>
              <a:rPr lang="en-US" sz="1050" b="0" dirty="0">
                <a:solidFill>
                  <a:schemeClr val="bg2">
                    <a:lumMod val="50000"/>
                  </a:schemeClr>
                </a:solidFill>
              </a:rPr>
              <a:t>© 2026 Easmed Pte Ltd and The Air Station. All rights reserved.</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chart" Target="../charts/char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chart" Target="../charts/chart14.xml"/><Relationship Id="rId4" Type="http://schemas.openxmlformats.org/officeDocument/2006/relationships/chart" Target="../charts/char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chart" Target="../charts/chart5.xml"/><Relationship Id="rId3" Type="http://schemas.openxmlformats.org/officeDocument/2006/relationships/chart" Target="../charts/chart2.xml"/><Relationship Id="rId7" Type="http://schemas.openxmlformats.org/officeDocument/2006/relationships/chart" Target="../charts/chart4.xml"/><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chart" Target="../charts/chart3.xml"/><Relationship Id="rId5" Type="http://schemas.openxmlformats.org/officeDocument/2006/relationships/image" Target="../media/image4.png"/><Relationship Id="rId10" Type="http://schemas.openxmlformats.org/officeDocument/2006/relationships/chart" Target="../charts/chart7.xml"/><Relationship Id="rId4" Type="http://schemas.openxmlformats.org/officeDocument/2006/relationships/image" Target="../media/image3.png"/><Relationship Id="rId9" Type="http://schemas.openxmlformats.org/officeDocument/2006/relationships/chart" Target="../charts/char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nvSpPr>
        <p:spPr>
          <a:xfrm>
            <a:off x="698238" y="2194271"/>
            <a:ext cx="10795524" cy="1541299"/>
          </a:xfrm>
          <a:prstGeom prst="rect">
            <a:avLst/>
          </a:prstGeom>
          <a:noFill/>
          <a:ln/>
        </p:spPr>
        <p:txBody>
          <a:bodyPr wrap="none" lIns="0" tIns="0" rIns="0" bIns="0" rtlCol="0" anchor="t"/>
          <a:lstStyle/>
          <a:p>
            <a:pPr marL="0" indent="0" algn="l">
              <a:lnSpc>
                <a:spcPct val="104000"/>
              </a:lnSpc>
              <a:buNone/>
            </a:pPr>
            <a:r>
              <a:rPr lang="en-US" sz="3600" dirty="0">
                <a:solidFill>
                  <a:srgbClr val="FFD9BE"/>
                </a:solidFill>
                <a:latin typeface="Quattrocento" pitchFamily="34" charset="0"/>
                <a:ea typeface="Quattrocento" pitchFamily="34" charset="-122"/>
                <a:cs typeface="Quattrocento" pitchFamily="34" charset="-120"/>
              </a:rPr>
              <a:t>Running on Empty: </a:t>
            </a:r>
          </a:p>
          <a:p>
            <a:pPr marL="0" indent="0" algn="l">
              <a:lnSpc>
                <a:spcPct val="104000"/>
              </a:lnSpc>
              <a:buNone/>
            </a:pPr>
            <a:r>
              <a:rPr lang="en-US" sz="3600" dirty="0">
                <a:solidFill>
                  <a:srgbClr val="FFD9BE"/>
                </a:solidFill>
                <a:latin typeface="Quattrocento" pitchFamily="34" charset="0"/>
                <a:ea typeface="Quattrocento" pitchFamily="34" charset="-122"/>
                <a:cs typeface="Quattrocento" pitchFamily="34" charset="-120"/>
              </a:rPr>
              <a:t>Singapore's Hidden Sleep Crisis</a:t>
            </a:r>
            <a:endParaRPr lang="en-US" sz="3600" dirty="0"/>
          </a:p>
        </p:txBody>
      </p:sp>
      <p:sp>
        <p:nvSpPr>
          <p:cNvPr id="3" name="Text 1"/>
          <p:cNvSpPr/>
          <p:nvPr/>
        </p:nvSpPr>
        <p:spPr>
          <a:xfrm>
            <a:off x="698390" y="4132100"/>
            <a:ext cx="10795524" cy="2132016"/>
          </a:xfrm>
          <a:prstGeom prst="rect">
            <a:avLst/>
          </a:prstGeom>
          <a:noFill/>
          <a:ln/>
        </p:spPr>
        <p:txBody>
          <a:bodyPr wrap="square" lIns="0" tIns="0" rIns="0" bIns="0" rtlCol="0" anchor="t"/>
          <a:lstStyle/>
          <a:p>
            <a:pPr>
              <a:lnSpc>
                <a:spcPct val="133000"/>
              </a:lnSpc>
              <a:spcAft>
                <a:spcPts val="1500"/>
              </a:spcAft>
            </a:pPr>
            <a:r>
              <a:rPr lang="en-US" b="1" dirty="0">
                <a:solidFill>
                  <a:srgbClr val="F9EEE7"/>
                </a:solidFill>
                <a:latin typeface="Quattrocento" pitchFamily="34" charset="0"/>
                <a:ea typeface="Quattrocento Bold" pitchFamily="34" charset="-122"/>
                <a:cs typeface="Quattrocento Bold" pitchFamily="34" charset="-120"/>
              </a:rPr>
              <a:t>How Singapore Sleeps 2026:</a:t>
            </a:r>
          </a:p>
          <a:p>
            <a:pPr>
              <a:lnSpc>
                <a:spcPct val="133000"/>
              </a:lnSpc>
              <a:spcAft>
                <a:spcPts val="1500"/>
              </a:spcAft>
            </a:pPr>
            <a:r>
              <a:rPr lang="en-US" b="1" dirty="0">
                <a:solidFill>
                  <a:srgbClr val="F9EEE7"/>
                </a:solidFill>
                <a:latin typeface="Quattrocento" pitchFamily="34" charset="0"/>
                <a:ea typeface="Quattrocento Bold" pitchFamily="34" charset="-122"/>
                <a:cs typeface="Quattrocento Bold" pitchFamily="34" charset="-120"/>
              </a:rPr>
              <a:t>A</a:t>
            </a:r>
            <a:r>
              <a:rPr lang="en-US" b="1" dirty="0">
                <a:solidFill>
                  <a:srgbClr val="F9EEE7"/>
                </a:solidFill>
                <a:latin typeface="Quattrocento Bold" pitchFamily="34" charset="0"/>
                <a:ea typeface="Quattrocento Bold" pitchFamily="34" charset="-122"/>
                <a:cs typeface="Quattrocento Bold" pitchFamily="34" charset="-120"/>
              </a:rPr>
              <a:t> Sleep Health Survey c</a:t>
            </a:r>
            <a:r>
              <a:rPr lang="en-US" dirty="0">
                <a:solidFill>
                  <a:srgbClr val="F9EEE7"/>
                </a:solidFill>
                <a:latin typeface="Quattrocento" pitchFamily="34" charset="0"/>
                <a:ea typeface="Quattrocento" pitchFamily="34" charset="-122"/>
                <a:cs typeface="Quattrocento" pitchFamily="34" charset="-120"/>
              </a:rPr>
              <a:t>ommissioned by The Air Station &amp; Easmed</a:t>
            </a:r>
            <a:endParaRPr lang="en-US" dirty="0"/>
          </a:p>
          <a:p>
            <a:pPr marL="0" indent="0" algn="l">
              <a:lnSpc>
                <a:spcPct val="133000"/>
              </a:lnSpc>
              <a:buNone/>
            </a:pPr>
            <a:r>
              <a:rPr lang="en-US" dirty="0">
                <a:solidFill>
                  <a:srgbClr val="F9EEE7"/>
                </a:solidFill>
                <a:latin typeface="Quattrocento" pitchFamily="34" charset="0"/>
                <a:ea typeface="Quattrocento" pitchFamily="34" charset="-122"/>
                <a:cs typeface="Quattrocento" pitchFamily="34" charset="-120"/>
              </a:rPr>
              <a:t>n=1,000 Singapore office workers | Aged 30–60 | July 2026 | Research by Milieu Insight</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19809" y="0"/>
            <a:ext cx="4571886" cy="6858000"/>
          </a:xfrm>
          <a:prstGeom prst="rect">
            <a:avLst/>
          </a:prstGeom>
        </p:spPr>
      </p:pic>
      <p:sp>
        <p:nvSpPr>
          <p:cNvPr id="3" name="Shape 0"/>
          <p:cNvSpPr/>
          <p:nvPr/>
        </p:nvSpPr>
        <p:spPr>
          <a:xfrm>
            <a:off x="698086" y="2143026"/>
            <a:ext cx="931145" cy="265113"/>
          </a:xfrm>
          <a:prstGeom prst="roundRect">
            <a:avLst>
              <a:gd name="adj" fmla="val 7901"/>
            </a:avLst>
          </a:prstGeom>
          <a:solidFill>
            <a:srgbClr val="441709"/>
          </a:solidFill>
          <a:ln/>
        </p:spPr>
        <p:txBody>
          <a:bodyPr/>
          <a:lstStyle/>
          <a:p>
            <a:endParaRPr lang="en-US"/>
          </a:p>
        </p:txBody>
      </p:sp>
      <p:sp>
        <p:nvSpPr>
          <p:cNvPr id="4" name="Text 1"/>
          <p:cNvSpPr/>
          <p:nvPr/>
        </p:nvSpPr>
        <p:spPr>
          <a:xfrm>
            <a:off x="802759" y="2195314"/>
            <a:ext cx="1331383" cy="160536"/>
          </a:xfrm>
          <a:prstGeom prst="rect">
            <a:avLst/>
          </a:prstGeom>
          <a:noFill/>
          <a:ln/>
        </p:spPr>
        <p:txBody>
          <a:bodyPr wrap="none" lIns="0" tIns="0" rIns="0" bIns="0" rtlCol="0" anchor="t"/>
          <a:lstStyle/>
          <a:p>
            <a:pPr marL="0" indent="0" algn="l">
              <a:lnSpc>
                <a:spcPct val="96000"/>
              </a:lnSpc>
              <a:buNone/>
            </a:pPr>
            <a:r>
              <a:rPr lang="en-US" sz="1050" dirty="0">
                <a:solidFill>
                  <a:srgbClr val="F9EEE7"/>
                </a:solidFill>
                <a:latin typeface="Quattrocento" pitchFamily="34" charset="0"/>
                <a:ea typeface="Quattrocento" pitchFamily="34" charset="-122"/>
                <a:cs typeface="Quattrocento" pitchFamily="34" charset="-120"/>
              </a:rPr>
              <a:t>CHAPTER 2</a:t>
            </a:r>
            <a:endParaRPr lang="en-US" sz="1050" dirty="0"/>
          </a:p>
        </p:txBody>
      </p:sp>
      <p:sp>
        <p:nvSpPr>
          <p:cNvPr id="5" name="Text 2"/>
          <p:cNvSpPr/>
          <p:nvPr/>
        </p:nvSpPr>
        <p:spPr>
          <a:xfrm>
            <a:off x="698086" y="2477889"/>
            <a:ext cx="6223638" cy="1416844"/>
          </a:xfrm>
          <a:prstGeom prst="rect">
            <a:avLst/>
          </a:prstGeom>
          <a:noFill/>
          <a:ln/>
        </p:spPr>
        <p:txBody>
          <a:bodyPr wrap="square" lIns="0" tIns="0" rIns="0" bIns="0" rtlCol="0" anchor="t">
            <a:normAutofit/>
          </a:bodyPr>
          <a:lstStyle/>
          <a:p>
            <a:pPr marL="0" indent="0" algn="l">
              <a:lnSpc>
                <a:spcPct val="104000"/>
              </a:lnSpc>
              <a:buNone/>
            </a:pPr>
            <a:r>
              <a:rPr lang="en-US" sz="4450" dirty="0">
                <a:solidFill>
                  <a:srgbClr val="FFD9BE"/>
                </a:solidFill>
                <a:latin typeface="Quattrocento" pitchFamily="34" charset="0"/>
                <a:ea typeface="Quattrocento" pitchFamily="34" charset="-122"/>
                <a:cs typeface="Quattrocento" pitchFamily="34" charset="-120"/>
              </a:rPr>
              <a:t>Awareness, Myths &amp; Real Risk</a:t>
            </a:r>
            <a:endParaRPr lang="en-US" sz="4450" dirty="0"/>
          </a:p>
        </p:txBody>
      </p:sp>
      <p:sp>
        <p:nvSpPr>
          <p:cNvPr id="6" name="Text 3"/>
          <p:cNvSpPr/>
          <p:nvPr/>
        </p:nvSpPr>
        <p:spPr>
          <a:xfrm>
            <a:off x="698086" y="4156472"/>
            <a:ext cx="6223638"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F9EEE7"/>
                </a:solidFill>
                <a:latin typeface="Quattrocento" pitchFamily="34" charset="0"/>
                <a:ea typeface="Quattrocento" pitchFamily="34" charset="-122"/>
                <a:cs typeface="Quattrocento" pitchFamily="34" charset="-120"/>
              </a:rPr>
              <a:t>When 60% of workers cannot name the condition affecting 1 in 4 of them, dangerous myths fill the vacuum — and OSA goes undiagnosed for years.</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98086" y="802779"/>
            <a:ext cx="10795524" cy="449163"/>
          </a:xfrm>
          <a:prstGeom prst="rect">
            <a:avLst/>
          </a:prstGeom>
          <a:noFill/>
          <a:ln/>
        </p:spPr>
        <p:txBody>
          <a:bodyPr wrap="none" lIns="0" tIns="0" rIns="0" bIns="0" rtlCol="0" anchor="t"/>
          <a:lstStyle/>
          <a:p>
            <a:pPr marL="0" indent="0" algn="l">
              <a:lnSpc>
                <a:spcPct val="104000"/>
              </a:lnSpc>
              <a:buNone/>
            </a:pPr>
            <a:r>
              <a:rPr lang="en-US" sz="2800" dirty="0">
                <a:solidFill>
                  <a:srgbClr val="FFD9BE"/>
                </a:solidFill>
                <a:latin typeface="Quattrocento" pitchFamily="34" charset="0"/>
                <a:ea typeface="Quattrocento" pitchFamily="34" charset="-122"/>
                <a:cs typeface="Quattrocento" pitchFamily="34" charset="-120"/>
              </a:rPr>
              <a:t>60% Don't Know What OSA Is — and Dangerous Myths Fill the Gap</a:t>
            </a:r>
            <a:endParaRPr lang="en-US" sz="2800" dirty="0"/>
          </a:p>
        </p:txBody>
      </p:sp>
      <p:sp>
        <p:nvSpPr>
          <p:cNvPr id="3" name="Text 1"/>
          <p:cNvSpPr/>
          <p:nvPr/>
        </p:nvSpPr>
        <p:spPr>
          <a:xfrm>
            <a:off x="761187" y="1376713"/>
            <a:ext cx="10417531" cy="686991"/>
          </a:xfrm>
          <a:prstGeom prst="rect">
            <a:avLst/>
          </a:prstGeom>
          <a:noFill/>
          <a:ln/>
        </p:spPr>
        <p:txBody>
          <a:bodyPr wrap="square" lIns="0" tIns="0" rIns="0" bIns="0" rtlCol="0" anchor="t">
            <a:normAutofit/>
          </a:bodyPr>
          <a:lstStyle/>
          <a:p>
            <a:pPr marL="0" indent="0" algn="l">
              <a:lnSpc>
                <a:spcPct val="125000"/>
              </a:lnSpc>
              <a:buNone/>
            </a:pPr>
            <a:r>
              <a:rPr lang="en-US" sz="1200" dirty="0">
                <a:solidFill>
                  <a:srgbClr val="F9EEE7"/>
                </a:solidFill>
                <a:latin typeface="Quattrocento" pitchFamily="34" charset="0"/>
                <a:ea typeface="Quattrocento" pitchFamily="34" charset="-122"/>
                <a:cs typeface="Quattrocento" pitchFamily="34" charset="-120"/>
              </a:rPr>
              <a:t>Awareness arrives </a:t>
            </a:r>
            <a:r>
              <a:rPr lang="en-US" sz="1200" i="1" dirty="0">
                <a:solidFill>
                  <a:srgbClr val="F9EEE7"/>
                </a:solidFill>
                <a:latin typeface="Quattrocento" pitchFamily="34" charset="0"/>
                <a:ea typeface="Quattrocento" pitchFamily="34" charset="-122"/>
                <a:cs typeface="Quattrocento" pitchFamily="34" charset="-120"/>
              </a:rPr>
              <a:t>after</a:t>
            </a:r>
            <a:r>
              <a:rPr lang="en-US" sz="1200" dirty="0">
                <a:solidFill>
                  <a:srgbClr val="F9EEE7"/>
                </a:solidFill>
                <a:latin typeface="Quattrocento" pitchFamily="34" charset="0"/>
                <a:ea typeface="Quattrocento" pitchFamily="34" charset="-122"/>
                <a:cs typeface="Quattrocento" pitchFamily="34" charset="-120"/>
              </a:rPr>
              <a:t> symptoms, not before. Only </a:t>
            </a:r>
            <a:r>
              <a:rPr lang="en-US" sz="1200" b="1" dirty="0">
                <a:solidFill>
                  <a:srgbClr val="F9EEE7"/>
                </a:solidFill>
                <a:latin typeface="Quattrocento Bold" pitchFamily="34" charset="0"/>
                <a:ea typeface="Quattrocento Bold" pitchFamily="34" charset="-122"/>
                <a:cs typeface="Quattrocento Bold" pitchFamily="34" charset="-120"/>
              </a:rPr>
              <a:t>40%</a:t>
            </a:r>
            <a:r>
              <a:rPr lang="en-US" sz="1200" dirty="0">
                <a:solidFill>
                  <a:srgbClr val="F9EEE7"/>
                </a:solidFill>
                <a:latin typeface="Quattrocento" pitchFamily="34" charset="0"/>
                <a:ea typeface="Quattrocento" pitchFamily="34" charset="-122"/>
                <a:cs typeface="Quattrocento" pitchFamily="34" charset="-120"/>
              </a:rPr>
              <a:t> of workers can describe what Obstructive Sleep Apnea is. The rest are operating on myths — and those myths have real clinical consequences.</a:t>
            </a:r>
            <a:endParaRPr lang="en-US" sz="1200" dirty="0"/>
          </a:p>
        </p:txBody>
      </p:sp>
      <p:sp>
        <p:nvSpPr>
          <p:cNvPr id="14" name="Shape 8"/>
          <p:cNvSpPr/>
          <p:nvPr/>
        </p:nvSpPr>
        <p:spPr>
          <a:xfrm>
            <a:off x="698086" y="6015195"/>
            <a:ext cx="5211533" cy="445240"/>
          </a:xfrm>
          <a:prstGeom prst="roundRect">
            <a:avLst>
              <a:gd name="adj" fmla="val 2957"/>
            </a:avLst>
          </a:prstGeom>
          <a:solidFill>
            <a:srgbClr val="71260E"/>
          </a:solidFill>
          <a:ln/>
        </p:spPr>
        <p:txBody>
          <a:bodyPr/>
          <a:lstStyle/>
          <a:p>
            <a:endParaRPr lang="en-US"/>
          </a:p>
        </p:txBody>
      </p:sp>
      <p:sp>
        <p:nvSpPr>
          <p:cNvPr id="16" name="Text 9"/>
          <p:cNvSpPr/>
          <p:nvPr/>
        </p:nvSpPr>
        <p:spPr>
          <a:xfrm>
            <a:off x="839554" y="6002685"/>
            <a:ext cx="5070065" cy="445240"/>
          </a:xfrm>
          <a:prstGeom prst="rect">
            <a:avLst/>
          </a:prstGeom>
          <a:noFill/>
          <a:ln/>
        </p:spPr>
        <p:txBody>
          <a:bodyPr wrap="square" lIns="0" tIns="0" rIns="0" bIns="0" rtlCol="0" anchor="t">
            <a:normAutofit/>
          </a:bodyPr>
          <a:lstStyle/>
          <a:p>
            <a:pPr marL="0" indent="0" algn="l">
              <a:lnSpc>
                <a:spcPct val="125000"/>
              </a:lnSpc>
              <a:buNone/>
            </a:pPr>
            <a:r>
              <a:rPr lang="en-US" sz="1100" dirty="0">
                <a:solidFill>
                  <a:srgbClr val="FFFFFF"/>
                </a:solidFill>
                <a:latin typeface="Quattrocento" pitchFamily="34" charset="0"/>
                <a:ea typeface="Quattrocento" pitchFamily="34" charset="-122"/>
                <a:cs typeface="Quattrocento" pitchFamily="34" charset="-120"/>
              </a:rPr>
              <a:t>These myths are not harmless opinions. They are the reason OSA goes undiagnosed for years.</a:t>
            </a:r>
            <a:endParaRPr lang="en-US" sz="1100" dirty="0"/>
          </a:p>
        </p:txBody>
      </p:sp>
      <p:sp>
        <p:nvSpPr>
          <p:cNvPr id="18" name="TextBox 17">
            <a:extLst>
              <a:ext uri="{FF2B5EF4-FFF2-40B4-BE49-F238E27FC236}">
                <a16:creationId xmlns:a16="http://schemas.microsoft.com/office/drawing/2014/main" id="{803A4E3C-EBE4-5719-DE46-A0DF0463B347}"/>
              </a:ext>
            </a:extLst>
          </p:cNvPr>
          <p:cNvSpPr txBox="1"/>
          <p:nvPr/>
        </p:nvSpPr>
        <p:spPr>
          <a:xfrm>
            <a:off x="6716535" y="5708561"/>
            <a:ext cx="6181164" cy="261610"/>
          </a:xfrm>
          <a:prstGeom prst="rect">
            <a:avLst/>
          </a:prstGeom>
          <a:noFill/>
        </p:spPr>
        <p:txBody>
          <a:bodyPr wrap="square">
            <a:spAutoFit/>
          </a:bodyPr>
          <a:lstStyle/>
          <a:p>
            <a:r>
              <a:rPr lang="en-US" sz="1100" i="1" dirty="0">
                <a:solidFill>
                  <a:schemeClr val="bg2">
                    <a:lumMod val="90000"/>
                  </a:schemeClr>
                </a:solidFill>
              </a:rPr>
              <a:t>Source: How Singapore Sleeps 2026 — Easmed &amp; The Air Station</a:t>
            </a:r>
          </a:p>
        </p:txBody>
      </p:sp>
      <p:graphicFrame>
        <p:nvGraphicFramePr>
          <p:cNvPr id="17" name="Chart 16">
            <a:extLst>
              <a:ext uri="{FF2B5EF4-FFF2-40B4-BE49-F238E27FC236}">
                <a16:creationId xmlns:a16="http://schemas.microsoft.com/office/drawing/2014/main" id="{BE349EF4-A681-C5A2-FEEA-27A1AB6E044D}"/>
              </a:ext>
            </a:extLst>
          </p:cNvPr>
          <p:cNvGraphicFramePr/>
          <p:nvPr>
            <p:extLst>
              <p:ext uri="{D42A27DB-BD31-4B8C-83A1-F6EECF244321}">
                <p14:modId xmlns:p14="http://schemas.microsoft.com/office/powerpoint/2010/main" val="2321150184"/>
              </p:ext>
            </p:extLst>
          </p:nvPr>
        </p:nvGraphicFramePr>
        <p:xfrm>
          <a:off x="5737875" y="2701345"/>
          <a:ext cx="5643418" cy="1926726"/>
        </p:xfrm>
        <a:graphic>
          <a:graphicData uri="http://schemas.openxmlformats.org/drawingml/2006/chart">
            <c:chart xmlns:c="http://schemas.openxmlformats.org/drawingml/2006/chart" xmlns:r="http://schemas.openxmlformats.org/officeDocument/2006/relationships" r:id="rId3"/>
          </a:graphicData>
        </a:graphic>
      </p:graphicFrame>
      <p:cxnSp>
        <p:nvCxnSpPr>
          <p:cNvPr id="19" name="Straight Connector 18">
            <a:extLst>
              <a:ext uri="{FF2B5EF4-FFF2-40B4-BE49-F238E27FC236}">
                <a16:creationId xmlns:a16="http://schemas.microsoft.com/office/drawing/2014/main" id="{02AFFF05-21CB-E943-8002-8D8052831279}"/>
              </a:ext>
            </a:extLst>
          </p:cNvPr>
          <p:cNvCxnSpPr>
            <a:cxnSpLocks/>
          </p:cNvCxnSpPr>
          <p:nvPr/>
        </p:nvCxnSpPr>
        <p:spPr>
          <a:xfrm>
            <a:off x="9807118" y="3083402"/>
            <a:ext cx="0" cy="415637"/>
          </a:xfrm>
          <a:prstGeom prst="line">
            <a:avLst/>
          </a:prstGeom>
          <a:ln>
            <a:solidFill>
              <a:srgbClr val="92D050"/>
            </a:solidFill>
          </a:ln>
        </p:spPr>
        <p:style>
          <a:lnRef idx="1">
            <a:schemeClr val="accent2"/>
          </a:lnRef>
          <a:fillRef idx="0">
            <a:schemeClr val="accent2"/>
          </a:fillRef>
          <a:effectRef idx="0">
            <a:schemeClr val="accent2"/>
          </a:effectRef>
          <a:fontRef idx="minor">
            <a:schemeClr val="tx1"/>
          </a:fontRef>
        </p:style>
      </p:cxnSp>
      <p:sp>
        <p:nvSpPr>
          <p:cNvPr id="20" name="TextBox 19">
            <a:extLst>
              <a:ext uri="{FF2B5EF4-FFF2-40B4-BE49-F238E27FC236}">
                <a16:creationId xmlns:a16="http://schemas.microsoft.com/office/drawing/2014/main" id="{2C4F6388-E90A-3D77-C8D0-5052FB892C91}"/>
              </a:ext>
            </a:extLst>
          </p:cNvPr>
          <p:cNvSpPr txBox="1"/>
          <p:nvPr/>
        </p:nvSpPr>
        <p:spPr>
          <a:xfrm>
            <a:off x="5972720" y="1944434"/>
            <a:ext cx="6097554" cy="307777"/>
          </a:xfrm>
          <a:prstGeom prst="rect">
            <a:avLst/>
          </a:prstGeom>
          <a:noFill/>
        </p:spPr>
        <p:txBody>
          <a:bodyPr wrap="square">
            <a:spAutoFit/>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en-US" sz="1400" b="1" i="0" kern="1200" dirty="0">
                <a:solidFill>
                  <a:schemeClr val="bg1"/>
                </a:solidFill>
                <a:uFillTx/>
                <a:latin typeface="Lato" panose="020F0502020204030203" pitchFamily="34" charset="0"/>
                <a:ea typeface="Lato" panose="020F0502020204030203" pitchFamily="34" charset="0"/>
                <a:cs typeface="Lato" panose="020F0502020204030203" pitchFamily="34" charset="0"/>
              </a:rPr>
              <a:t>OSA Awareness</a:t>
            </a:r>
            <a:endParaRPr lang="en-US" sz="1400" b="1" i="1" u="sng" kern="1200" dirty="0">
              <a:solidFill>
                <a:schemeClr val="bg1"/>
              </a:solidFill>
              <a:uFillTx/>
              <a:latin typeface="Lato" panose="020F0502020204030203" pitchFamily="34" charset="0"/>
              <a:ea typeface="Lato" panose="020F0502020204030203" pitchFamily="34" charset="0"/>
              <a:cs typeface="Lato" panose="020F0502020204030203" pitchFamily="34" charset="0"/>
            </a:endParaRPr>
          </a:p>
        </p:txBody>
      </p:sp>
      <p:sp>
        <p:nvSpPr>
          <p:cNvPr id="21" name="sighdr">
            <a:extLst>
              <a:ext uri="{FF2B5EF4-FFF2-40B4-BE49-F238E27FC236}">
                <a16:creationId xmlns:a16="http://schemas.microsoft.com/office/drawing/2014/main" id="{448C3F5C-DDD8-1A86-9C55-41D9090BA30C}"/>
              </a:ext>
            </a:extLst>
          </p:cNvPr>
          <p:cNvSpPr/>
          <p:nvPr/>
        </p:nvSpPr>
        <p:spPr>
          <a:xfrm>
            <a:off x="8099673" y="2281189"/>
            <a:ext cx="1917772" cy="226711"/>
          </a:xfrm>
          <a:prstGeom prst="rect">
            <a:avLst/>
          </a:prstGeom>
        </p:spPr>
        <p:txBody>
          <a:bodyPr lIns="0"/>
          <a:lstStyle/>
          <a:p>
            <a:pPr algn="ctr"/>
            <a:r>
              <a:rPr lang="en-SG" sz="1050" i="1" dirty="0">
                <a:solidFill>
                  <a:schemeClr val="bg1"/>
                </a:solidFill>
                <a:latin typeface="Lato Light" panose="020F0302020204030203" pitchFamily="34" charset="77"/>
              </a:rPr>
              <a:t>Base: Overall (n=1000)</a:t>
            </a:r>
          </a:p>
        </p:txBody>
      </p:sp>
      <p:cxnSp>
        <p:nvCxnSpPr>
          <p:cNvPr id="22" name="Straight Connector 21">
            <a:extLst>
              <a:ext uri="{FF2B5EF4-FFF2-40B4-BE49-F238E27FC236}">
                <a16:creationId xmlns:a16="http://schemas.microsoft.com/office/drawing/2014/main" id="{A7352169-C187-A6F1-9345-90EE3E6D00E4}"/>
              </a:ext>
            </a:extLst>
          </p:cNvPr>
          <p:cNvCxnSpPr>
            <a:cxnSpLocks/>
          </p:cNvCxnSpPr>
          <p:nvPr/>
        </p:nvCxnSpPr>
        <p:spPr>
          <a:xfrm>
            <a:off x="7399675" y="3083402"/>
            <a:ext cx="0" cy="415637"/>
          </a:xfrm>
          <a:prstGeom prst="line">
            <a:avLst/>
          </a:prstGeom>
        </p:spPr>
        <p:style>
          <a:lnRef idx="1">
            <a:schemeClr val="accent3"/>
          </a:lnRef>
          <a:fillRef idx="0">
            <a:schemeClr val="accent3"/>
          </a:fillRef>
          <a:effectRef idx="0">
            <a:schemeClr val="accent3"/>
          </a:effectRef>
          <a:fontRef idx="minor">
            <a:schemeClr val="tx1"/>
          </a:fontRef>
        </p:style>
      </p:cxnSp>
      <p:cxnSp>
        <p:nvCxnSpPr>
          <p:cNvPr id="23" name="Straight Connector 22">
            <a:extLst>
              <a:ext uri="{FF2B5EF4-FFF2-40B4-BE49-F238E27FC236}">
                <a16:creationId xmlns:a16="http://schemas.microsoft.com/office/drawing/2014/main" id="{45A8D114-2EF6-FFC8-845C-77BF2A66CF51}"/>
              </a:ext>
            </a:extLst>
          </p:cNvPr>
          <p:cNvCxnSpPr>
            <a:cxnSpLocks/>
          </p:cNvCxnSpPr>
          <p:nvPr/>
        </p:nvCxnSpPr>
        <p:spPr>
          <a:xfrm>
            <a:off x="8335506" y="3914458"/>
            <a:ext cx="0" cy="415637"/>
          </a:xfrm>
          <a:prstGeom prst="line">
            <a:avLst/>
          </a:prstGeom>
        </p:spPr>
        <p:style>
          <a:lnRef idx="1">
            <a:schemeClr val="accent2"/>
          </a:lnRef>
          <a:fillRef idx="0">
            <a:schemeClr val="accent2"/>
          </a:fillRef>
          <a:effectRef idx="0">
            <a:schemeClr val="accent2"/>
          </a:effectRef>
          <a:fontRef idx="minor">
            <a:schemeClr val="tx1"/>
          </a:fontRef>
        </p:style>
      </p:cxnSp>
      <p:cxnSp>
        <p:nvCxnSpPr>
          <p:cNvPr id="24" name="Straight Connector 23">
            <a:extLst>
              <a:ext uri="{FF2B5EF4-FFF2-40B4-BE49-F238E27FC236}">
                <a16:creationId xmlns:a16="http://schemas.microsoft.com/office/drawing/2014/main" id="{C774EC22-CBF5-7FB7-37CF-CCE9DCBE0D45}"/>
              </a:ext>
            </a:extLst>
          </p:cNvPr>
          <p:cNvCxnSpPr>
            <a:cxnSpLocks/>
          </p:cNvCxnSpPr>
          <p:nvPr/>
        </p:nvCxnSpPr>
        <p:spPr>
          <a:xfrm>
            <a:off x="11178718" y="3914457"/>
            <a:ext cx="0" cy="415637"/>
          </a:xfrm>
          <a:prstGeom prst="line">
            <a:avLst/>
          </a:prstGeom>
          <a:ln>
            <a:solidFill>
              <a:srgbClr val="00B050"/>
            </a:solidFill>
          </a:ln>
        </p:spPr>
        <p:style>
          <a:lnRef idx="1">
            <a:schemeClr val="accent2"/>
          </a:lnRef>
          <a:fillRef idx="0">
            <a:schemeClr val="accent2"/>
          </a:fillRef>
          <a:effectRef idx="0">
            <a:schemeClr val="accent2"/>
          </a:effectRef>
          <a:fontRef idx="minor">
            <a:schemeClr val="tx1"/>
          </a:fontRef>
        </p:style>
      </p:cxnSp>
      <p:sp>
        <p:nvSpPr>
          <p:cNvPr id="25" name="TextBox 24">
            <a:extLst>
              <a:ext uri="{FF2B5EF4-FFF2-40B4-BE49-F238E27FC236}">
                <a16:creationId xmlns:a16="http://schemas.microsoft.com/office/drawing/2014/main" id="{437B1493-68AD-D17F-0189-781FDC1D0940}"/>
              </a:ext>
            </a:extLst>
          </p:cNvPr>
          <p:cNvSpPr txBox="1"/>
          <p:nvPr/>
        </p:nvSpPr>
        <p:spPr>
          <a:xfrm>
            <a:off x="6601607" y="2710469"/>
            <a:ext cx="1596136" cy="261610"/>
          </a:xfrm>
          <a:prstGeom prst="rect">
            <a:avLst/>
          </a:prstGeom>
          <a:noFill/>
        </p:spPr>
        <p:txBody>
          <a:bodyPr wrap="square" rtlCol="0">
            <a:spAutoFit/>
          </a:bodyPr>
          <a:lstStyle/>
          <a:p>
            <a:pPr algn="ctr"/>
            <a:r>
              <a:rPr lang="en-SG" sz="1050" dirty="0">
                <a:solidFill>
                  <a:schemeClr val="bg1"/>
                </a:solidFill>
                <a:latin typeface="Lato" panose="020F0502020204030203" pitchFamily="34" charset="0"/>
                <a:ea typeface="Lato" panose="020F0502020204030203" pitchFamily="34" charset="0"/>
                <a:cs typeface="Lato" panose="020F0502020204030203" pitchFamily="34" charset="0"/>
              </a:rPr>
              <a:t>I have never heard of it</a:t>
            </a:r>
          </a:p>
        </p:txBody>
      </p:sp>
      <p:sp>
        <p:nvSpPr>
          <p:cNvPr id="26" name="TextBox 25">
            <a:extLst>
              <a:ext uri="{FF2B5EF4-FFF2-40B4-BE49-F238E27FC236}">
                <a16:creationId xmlns:a16="http://schemas.microsoft.com/office/drawing/2014/main" id="{85E96014-A939-D5CA-01D0-E807E49161B2}"/>
              </a:ext>
            </a:extLst>
          </p:cNvPr>
          <p:cNvSpPr txBox="1"/>
          <p:nvPr/>
        </p:nvSpPr>
        <p:spPr>
          <a:xfrm>
            <a:off x="7612452" y="4448528"/>
            <a:ext cx="1446107" cy="577081"/>
          </a:xfrm>
          <a:prstGeom prst="rect">
            <a:avLst/>
          </a:prstGeom>
          <a:noFill/>
        </p:spPr>
        <p:txBody>
          <a:bodyPr wrap="square" rtlCol="0">
            <a:spAutoFit/>
          </a:bodyPr>
          <a:lstStyle/>
          <a:p>
            <a:pPr algn="ctr"/>
            <a:r>
              <a:rPr lang="en-SG" sz="1050" dirty="0">
                <a:solidFill>
                  <a:schemeClr val="bg1"/>
                </a:solidFill>
                <a:latin typeface="Lato" panose="020F0502020204030203" pitchFamily="34" charset="0"/>
                <a:ea typeface="Lato" panose="020F0502020204030203" pitchFamily="34" charset="0"/>
                <a:cs typeface="Lato" panose="020F0502020204030203" pitchFamily="34" charset="0"/>
              </a:rPr>
              <a:t>I have heard the name, but don’t really know what it is</a:t>
            </a:r>
          </a:p>
        </p:txBody>
      </p:sp>
      <p:sp>
        <p:nvSpPr>
          <p:cNvPr id="27" name="TextBox 26">
            <a:extLst>
              <a:ext uri="{FF2B5EF4-FFF2-40B4-BE49-F238E27FC236}">
                <a16:creationId xmlns:a16="http://schemas.microsoft.com/office/drawing/2014/main" id="{E211C14F-BDC9-66C6-A4F3-F834A7EF2E76}"/>
              </a:ext>
            </a:extLst>
          </p:cNvPr>
          <p:cNvSpPr txBox="1"/>
          <p:nvPr/>
        </p:nvSpPr>
        <p:spPr>
          <a:xfrm>
            <a:off x="8927074" y="2718163"/>
            <a:ext cx="1760087" cy="253916"/>
          </a:xfrm>
          <a:prstGeom prst="rect">
            <a:avLst/>
          </a:prstGeom>
          <a:noFill/>
        </p:spPr>
        <p:txBody>
          <a:bodyPr wrap="square" rtlCol="0">
            <a:spAutoFit/>
          </a:bodyPr>
          <a:lstStyle/>
          <a:p>
            <a:pPr algn="ctr"/>
            <a:r>
              <a:rPr lang="en-SG" sz="1050" dirty="0">
                <a:solidFill>
                  <a:schemeClr val="bg1"/>
                </a:solidFill>
                <a:latin typeface="Lato" panose="020F0502020204030203" pitchFamily="34" charset="0"/>
                <a:ea typeface="Lato" panose="020F0502020204030203" pitchFamily="34" charset="0"/>
                <a:cs typeface="Lato" panose="020F0502020204030203" pitchFamily="34" charset="0"/>
              </a:rPr>
              <a:t>I know roughly what it is</a:t>
            </a:r>
          </a:p>
        </p:txBody>
      </p:sp>
      <p:sp>
        <p:nvSpPr>
          <p:cNvPr id="28" name="TextBox 27">
            <a:extLst>
              <a:ext uri="{FF2B5EF4-FFF2-40B4-BE49-F238E27FC236}">
                <a16:creationId xmlns:a16="http://schemas.microsoft.com/office/drawing/2014/main" id="{1C7B3C91-F893-915C-D2BF-5A4693D4790E}"/>
              </a:ext>
            </a:extLst>
          </p:cNvPr>
          <p:cNvSpPr txBox="1"/>
          <p:nvPr/>
        </p:nvSpPr>
        <p:spPr>
          <a:xfrm>
            <a:off x="10316000" y="4448528"/>
            <a:ext cx="1760087" cy="577081"/>
          </a:xfrm>
          <a:prstGeom prst="rect">
            <a:avLst/>
          </a:prstGeom>
          <a:noFill/>
        </p:spPr>
        <p:txBody>
          <a:bodyPr wrap="square" rtlCol="0">
            <a:spAutoFit/>
          </a:bodyPr>
          <a:lstStyle/>
          <a:p>
            <a:pPr algn="ctr"/>
            <a:r>
              <a:rPr lang="en-SG" sz="1050" dirty="0">
                <a:solidFill>
                  <a:schemeClr val="bg1"/>
                </a:solidFill>
                <a:latin typeface="Lato" panose="020F0502020204030203" pitchFamily="34" charset="0"/>
                <a:ea typeface="Lato" panose="020F0502020204030203" pitchFamily="34" charset="0"/>
                <a:cs typeface="Lato" panose="020F0502020204030203" pitchFamily="34" charset="0"/>
              </a:rPr>
              <a:t>I know it well / have personal or family experience</a:t>
            </a:r>
          </a:p>
        </p:txBody>
      </p:sp>
      <p:sp>
        <p:nvSpPr>
          <p:cNvPr id="29" name="Right Brace 28">
            <a:extLst>
              <a:ext uri="{FF2B5EF4-FFF2-40B4-BE49-F238E27FC236}">
                <a16:creationId xmlns:a16="http://schemas.microsoft.com/office/drawing/2014/main" id="{E9EE94D9-D2EE-43E8-EC09-7D1250C6A33C}"/>
              </a:ext>
            </a:extLst>
          </p:cNvPr>
          <p:cNvSpPr/>
          <p:nvPr/>
        </p:nvSpPr>
        <p:spPr>
          <a:xfrm rot="5400000">
            <a:off x="10336381" y="4202310"/>
            <a:ext cx="170511" cy="191931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solidFill>
                <a:schemeClr val="bg1"/>
              </a:solidFill>
            </a:endParaRPr>
          </a:p>
        </p:txBody>
      </p:sp>
      <p:sp>
        <p:nvSpPr>
          <p:cNvPr id="30" name="TextBox 29">
            <a:extLst>
              <a:ext uri="{FF2B5EF4-FFF2-40B4-BE49-F238E27FC236}">
                <a16:creationId xmlns:a16="http://schemas.microsoft.com/office/drawing/2014/main" id="{E53D6FD9-6550-694B-1DEA-6A6F640F0E83}"/>
              </a:ext>
            </a:extLst>
          </p:cNvPr>
          <p:cNvSpPr txBox="1"/>
          <p:nvPr/>
        </p:nvSpPr>
        <p:spPr>
          <a:xfrm>
            <a:off x="6897218" y="5289196"/>
            <a:ext cx="2370226" cy="276999"/>
          </a:xfrm>
          <a:prstGeom prst="rect">
            <a:avLst/>
          </a:prstGeom>
          <a:noFill/>
        </p:spPr>
        <p:txBody>
          <a:bodyPr wrap="square" rtlCol="0">
            <a:spAutoFit/>
          </a:bodyPr>
          <a:lstStyle/>
          <a:p>
            <a:pPr algn="ctr"/>
            <a:r>
              <a:rPr lang="en-SG" sz="1200" dirty="0">
                <a:solidFill>
                  <a:schemeClr val="bg1"/>
                </a:solidFill>
                <a:latin typeface="Lato Black" panose="020F0502020204030203" pitchFamily="34" charset="0"/>
                <a:ea typeface="Lato Black" panose="020F0502020204030203" pitchFamily="34" charset="0"/>
                <a:cs typeface="Lato Black" panose="020F0502020204030203" pitchFamily="34" charset="0"/>
              </a:rPr>
              <a:t>60% do not know what OSA is</a:t>
            </a:r>
          </a:p>
        </p:txBody>
      </p:sp>
      <p:sp>
        <p:nvSpPr>
          <p:cNvPr id="32" name="Right Brace 31">
            <a:extLst>
              <a:ext uri="{FF2B5EF4-FFF2-40B4-BE49-F238E27FC236}">
                <a16:creationId xmlns:a16="http://schemas.microsoft.com/office/drawing/2014/main" id="{3E42D80B-4687-C123-B2D3-FFA5C7A0A9C9}"/>
              </a:ext>
            </a:extLst>
          </p:cNvPr>
          <p:cNvSpPr/>
          <p:nvPr/>
        </p:nvSpPr>
        <p:spPr>
          <a:xfrm rot="5400000">
            <a:off x="8014522" y="3862955"/>
            <a:ext cx="197944" cy="2595991"/>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solidFill>
                <a:schemeClr val="bg1"/>
              </a:solidFill>
            </a:endParaRPr>
          </a:p>
        </p:txBody>
      </p:sp>
      <p:sp>
        <p:nvSpPr>
          <p:cNvPr id="34" name="TextBox 33">
            <a:extLst>
              <a:ext uri="{FF2B5EF4-FFF2-40B4-BE49-F238E27FC236}">
                <a16:creationId xmlns:a16="http://schemas.microsoft.com/office/drawing/2014/main" id="{AB5BFB69-E54F-5B0F-3BE2-B0664AD6B855}"/>
              </a:ext>
            </a:extLst>
          </p:cNvPr>
          <p:cNvSpPr txBox="1"/>
          <p:nvPr/>
        </p:nvSpPr>
        <p:spPr>
          <a:xfrm>
            <a:off x="9411490" y="5293543"/>
            <a:ext cx="2042291" cy="276999"/>
          </a:xfrm>
          <a:prstGeom prst="rect">
            <a:avLst/>
          </a:prstGeom>
          <a:noFill/>
        </p:spPr>
        <p:txBody>
          <a:bodyPr wrap="square" rtlCol="0">
            <a:spAutoFit/>
          </a:bodyPr>
          <a:lstStyle/>
          <a:p>
            <a:pPr algn="ctr"/>
            <a:r>
              <a:rPr lang="en-SG" sz="1200" dirty="0">
                <a:solidFill>
                  <a:schemeClr val="bg1"/>
                </a:solidFill>
                <a:latin typeface="Lato Black" panose="020F0502020204030203" pitchFamily="34" charset="0"/>
                <a:ea typeface="Lato Black" panose="020F0502020204030203" pitchFamily="34" charset="0"/>
                <a:cs typeface="Lato Black" panose="020F0502020204030203" pitchFamily="34" charset="0"/>
              </a:rPr>
              <a:t>40% know what OSA is</a:t>
            </a:r>
          </a:p>
        </p:txBody>
      </p:sp>
      <p:graphicFrame>
        <p:nvGraphicFramePr>
          <p:cNvPr id="38" name="Google Shape;618;p12">
            <a:extLst>
              <a:ext uri="{FF2B5EF4-FFF2-40B4-BE49-F238E27FC236}">
                <a16:creationId xmlns:a16="http://schemas.microsoft.com/office/drawing/2014/main" id="{40125BFD-F4EE-6176-5DA7-26F09A5043F8}"/>
              </a:ext>
            </a:extLst>
          </p:cNvPr>
          <p:cNvGraphicFramePr/>
          <p:nvPr>
            <p:extLst>
              <p:ext uri="{D42A27DB-BD31-4B8C-83A1-F6EECF244321}">
                <p14:modId xmlns:p14="http://schemas.microsoft.com/office/powerpoint/2010/main" val="3339517796"/>
              </p:ext>
            </p:extLst>
          </p:nvPr>
        </p:nvGraphicFramePr>
        <p:xfrm>
          <a:off x="698086" y="2054754"/>
          <a:ext cx="5161084" cy="3509850"/>
        </p:xfrm>
        <a:graphic>
          <a:graphicData uri="http://schemas.openxmlformats.org/drawingml/2006/table">
            <a:tbl>
              <a:tblPr>
                <a:noFill/>
              </a:tblPr>
              <a:tblGrid>
                <a:gridCol w="3610772">
                  <a:extLst>
                    <a:ext uri="{9D8B030D-6E8A-4147-A177-3AD203B41FA5}">
                      <a16:colId xmlns:a16="http://schemas.microsoft.com/office/drawing/2014/main" val="20000"/>
                    </a:ext>
                  </a:extLst>
                </a:gridCol>
                <a:gridCol w="757885">
                  <a:extLst>
                    <a:ext uri="{9D8B030D-6E8A-4147-A177-3AD203B41FA5}">
                      <a16:colId xmlns:a16="http://schemas.microsoft.com/office/drawing/2014/main" val="20001"/>
                    </a:ext>
                  </a:extLst>
                </a:gridCol>
                <a:gridCol w="792427">
                  <a:extLst>
                    <a:ext uri="{9D8B030D-6E8A-4147-A177-3AD203B41FA5}">
                      <a16:colId xmlns:a16="http://schemas.microsoft.com/office/drawing/2014/main" val="3436877013"/>
                    </a:ext>
                  </a:extLst>
                </a:gridCol>
              </a:tblGrid>
              <a:tr h="1059314">
                <a:tc>
                  <a:txBody>
                    <a:bodyPr/>
                    <a:lstStyle/>
                    <a:p>
                      <a:pPr marL="0" marR="0" lvl="0" indent="0" algn="ctr" rtl="0">
                        <a:lnSpc>
                          <a:spcPct val="100000"/>
                        </a:lnSpc>
                        <a:spcBef>
                          <a:spcPts val="0"/>
                        </a:spcBef>
                        <a:spcAft>
                          <a:spcPts val="0"/>
                        </a:spcAft>
                        <a:buClr>
                          <a:schemeClr val="dk2"/>
                        </a:buClr>
                        <a:buSzPts val="1400"/>
                        <a:buFont typeface="Lato Black"/>
                        <a:buNone/>
                      </a:pPr>
                      <a:r>
                        <a:rPr lang="en-US" sz="1200" b="1" i="0" u="none" strike="noStrike" cap="none" dirty="0">
                          <a:solidFill>
                            <a:schemeClr val="bg1"/>
                          </a:solidFill>
                          <a:latin typeface="Lato Black"/>
                          <a:ea typeface="Lato Black"/>
                          <a:cs typeface="Lato Black"/>
                          <a:sym typeface="Lato Black"/>
                        </a:rPr>
                        <a:t>Beliefs about Sleep &amp; Snoring</a:t>
                      </a:r>
                      <a:endParaRPr lang="en-US" sz="1200" dirty="0">
                        <a:solidFill>
                          <a:schemeClr val="bg1"/>
                        </a:solidFill>
                      </a:endParaRPr>
                    </a:p>
                  </a:txBody>
                  <a:tcPr marL="5100" marR="5100" marT="510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chemeClr val="lt1"/>
                        </a:buClr>
                        <a:buSzPts val="1300"/>
                        <a:buFont typeface="Lato Black"/>
                        <a:buNone/>
                      </a:pPr>
                      <a:r>
                        <a:rPr lang="en-GB" sz="1050" b="0" i="0" u="none" strike="noStrike" cap="none" dirty="0">
                          <a:solidFill>
                            <a:schemeClr val="bg1"/>
                          </a:solidFill>
                          <a:latin typeface="Lato Black"/>
                          <a:ea typeface="Lato Black"/>
                          <a:cs typeface="Lato Black"/>
                          <a:sym typeface="Lato Black"/>
                        </a:rPr>
                        <a:t>Strongly Agree OR Agree</a:t>
                      </a:r>
                      <a:endParaRPr sz="1050" dirty="0">
                        <a:solidFill>
                          <a:schemeClr val="bg1"/>
                        </a:solidFill>
                      </a:endParaRPr>
                    </a:p>
                  </a:txBody>
                  <a:tcPr marL="127650" marR="127650" marT="63825" marB="638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14404F"/>
                    </a:solidFill>
                  </a:tcPr>
                </a:tc>
                <a:tc>
                  <a:txBody>
                    <a:bodyPr/>
                    <a:lstStyle/>
                    <a:p>
                      <a:pPr marL="0" marR="0" lvl="0" indent="0" algn="ctr" rtl="0">
                        <a:lnSpc>
                          <a:spcPct val="100000"/>
                        </a:lnSpc>
                        <a:spcBef>
                          <a:spcPts val="0"/>
                        </a:spcBef>
                        <a:spcAft>
                          <a:spcPts val="0"/>
                        </a:spcAft>
                        <a:buClr>
                          <a:schemeClr val="lt1"/>
                        </a:buClr>
                        <a:buSzPts val="1300"/>
                        <a:buFont typeface="Lato Black"/>
                        <a:buNone/>
                      </a:pPr>
                      <a:r>
                        <a:rPr lang="en-GB" sz="1050" b="0" i="0" u="none" strike="noStrike" cap="none" dirty="0">
                          <a:solidFill>
                            <a:schemeClr val="bg1"/>
                          </a:solidFill>
                          <a:latin typeface="Lato Black"/>
                          <a:ea typeface="Lato Black"/>
                          <a:cs typeface="Lato Black"/>
                          <a:sym typeface="Lato Black"/>
                        </a:rPr>
                        <a:t>Strongly Disagree OR Disagree</a:t>
                      </a:r>
                      <a:endParaRPr sz="1050" dirty="0">
                        <a:solidFill>
                          <a:schemeClr val="bg1"/>
                        </a:solidFill>
                      </a:endParaRPr>
                    </a:p>
                  </a:txBody>
                  <a:tcPr marL="127650" marR="127650" marT="63825" marB="63825"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14404F"/>
                    </a:solidFill>
                  </a:tcPr>
                </a:tc>
                <a:extLst>
                  <a:ext uri="{0D108BD9-81ED-4DB2-BD59-A6C34878D82A}">
                    <a16:rowId xmlns:a16="http://schemas.microsoft.com/office/drawing/2014/main" val="10000"/>
                  </a:ext>
                </a:extLst>
              </a:tr>
              <a:tr h="240124">
                <a:tc>
                  <a:txBody>
                    <a:bodyPr/>
                    <a:lstStyle/>
                    <a:p>
                      <a:pPr marL="0" marR="0" lvl="0" indent="0" algn="ctr" rtl="0">
                        <a:spcBef>
                          <a:spcPts val="0"/>
                        </a:spcBef>
                        <a:spcAft>
                          <a:spcPts val="0"/>
                        </a:spcAft>
                        <a:buNone/>
                      </a:pPr>
                      <a:endParaRPr lang="en-SG" sz="1200" b="0" i="0" u="none" strike="noStrike" cap="none">
                        <a:solidFill>
                          <a:schemeClr val="bg1"/>
                        </a:solidFill>
                        <a:latin typeface="Arial"/>
                        <a:ea typeface="Arial"/>
                        <a:cs typeface="Arial"/>
                        <a:sym typeface="Arial"/>
                      </a:endParaRPr>
                    </a:p>
                  </a:txBody>
                  <a:tcPr marL="5100" marR="5100" marT="510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rowSpan="2" gridSpan="2">
                  <a:txBody>
                    <a:bodyPr/>
                    <a:lstStyle/>
                    <a:p>
                      <a:pPr marL="0" marR="0" lvl="0" indent="0" algn="ctr" rtl="0">
                        <a:lnSpc>
                          <a:spcPct val="100000"/>
                        </a:lnSpc>
                        <a:spcBef>
                          <a:spcPts val="0"/>
                        </a:spcBef>
                        <a:spcAft>
                          <a:spcPts val="0"/>
                        </a:spcAft>
                        <a:buClr>
                          <a:schemeClr val="dk1"/>
                        </a:buClr>
                        <a:buSzPts val="1400"/>
                        <a:buFont typeface="Lato Light"/>
                        <a:buNone/>
                      </a:pPr>
                      <a:r>
                        <a:rPr lang="en-GB" sz="1000" i="1" u="none" strike="noStrike" cap="none" dirty="0">
                          <a:solidFill>
                            <a:schemeClr val="bg1"/>
                          </a:solidFill>
                          <a:latin typeface="Lato Light"/>
                          <a:ea typeface="Lato Light"/>
                          <a:cs typeface="Lato Light"/>
                          <a:sym typeface="Lato Light"/>
                        </a:rPr>
                        <a:t>Base: Overall (n=1000)</a:t>
                      </a:r>
                      <a:endParaRPr sz="1000" u="none" strike="noStrike" cap="none" dirty="0">
                        <a:solidFill>
                          <a:schemeClr val="bg1"/>
                        </a:solidFill>
                      </a:endParaRPr>
                    </a:p>
                  </a:txBody>
                  <a:tcPr marL="5100" marR="5100" marT="5100"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tcPr>
                </a:tc>
                <a:tc rowSpan="2" hMerge="1">
                  <a:txBody>
                    <a:bodyPr/>
                    <a:lstStyle/>
                    <a:p>
                      <a:pPr marL="0" marR="0" lvl="0" indent="0" algn="ctr" rtl="0">
                        <a:lnSpc>
                          <a:spcPct val="100000"/>
                        </a:lnSpc>
                        <a:spcBef>
                          <a:spcPts val="0"/>
                        </a:spcBef>
                        <a:spcAft>
                          <a:spcPts val="0"/>
                        </a:spcAft>
                        <a:buClr>
                          <a:schemeClr val="dk1"/>
                        </a:buClr>
                        <a:buSzPts val="1400"/>
                        <a:buFont typeface="Lato Light"/>
                        <a:buNone/>
                      </a:pPr>
                      <a:endParaRPr sz="1050" u="none" strike="noStrike" cap="none" dirty="0"/>
                    </a:p>
                  </a:txBody>
                  <a:tcPr marL="5100" marR="5100" marT="510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0" marR="0" lvl="0" indent="0" algn="l" rtl="0">
                        <a:spcBef>
                          <a:spcPts val="0"/>
                        </a:spcBef>
                        <a:spcAft>
                          <a:spcPts val="0"/>
                        </a:spcAft>
                        <a:buNone/>
                      </a:pPr>
                      <a:r>
                        <a:rPr lang="en-GB" sz="1200" b="0" i="0" u="none" strike="noStrike" cap="none" dirty="0">
                          <a:solidFill>
                            <a:schemeClr val="bg1"/>
                          </a:solidFill>
                          <a:latin typeface="Arial"/>
                          <a:ea typeface="Arial"/>
                          <a:cs typeface="Arial"/>
                          <a:sym typeface="Arial"/>
                        </a:rPr>
                        <a:t> </a:t>
                      </a:r>
                      <a:endParaRPr lang="en-GB" sz="1600" dirty="0">
                        <a:solidFill>
                          <a:schemeClr val="bg1"/>
                        </a:solidFill>
                      </a:endParaRPr>
                    </a:p>
                  </a:txBody>
                  <a:tcPr marL="5100" marR="5100" marT="510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6350" cap="flat" cmpd="sng" algn="ctr">
                      <a:solidFill>
                        <a:schemeClr val="tx1"/>
                      </a:solidFill>
                      <a:prstDash val="solid"/>
                      <a:round/>
                      <a:headEnd type="none" w="med" len="med"/>
                      <a:tailEnd type="none" w="med" len="med"/>
                    </a:lnB>
                  </a:tcPr>
                </a:tc>
                <a:tc gridSpan="2" vMerge="1">
                  <a:txBody>
                    <a:bodyPr/>
                    <a:lstStyle/>
                    <a:p>
                      <a:endParaRPr lang="en-US"/>
                    </a:p>
                  </a:txBody>
                  <a:tcPr>
                    <a:lnT w="6350" cap="flat" cmpd="sng" algn="ctr">
                      <a:solidFill>
                        <a:schemeClr val="tx1"/>
                      </a:solidFill>
                      <a:prstDash val="solid"/>
                      <a:round/>
                      <a:headEnd type="none" w="med" len="med"/>
                      <a:tailEnd type="none" w="med" len="med"/>
                    </a:lnT>
                  </a:tcPr>
                </a:tc>
                <a:tc hMerge="1" vMerge="1">
                  <a:txBody>
                    <a:bodyPr/>
                    <a:lstStyle/>
                    <a:p>
                      <a:endParaRPr lang="en-SG"/>
                    </a:p>
                  </a:txBody>
                  <a:tcPr/>
                </a:tc>
                <a:extLst>
                  <a:ext uri="{0D108BD9-81ED-4DB2-BD59-A6C34878D82A}">
                    <a16:rowId xmlns:a16="http://schemas.microsoft.com/office/drawing/2014/main" val="10002"/>
                  </a:ext>
                </a:extLst>
              </a:tr>
              <a:tr h="387498">
                <a:tc>
                  <a:txBody>
                    <a:bodyPr/>
                    <a:lstStyle/>
                    <a:p>
                      <a:pPr marL="0" marR="0" lvl="0" indent="0" algn="l" rtl="0">
                        <a:lnSpc>
                          <a:spcPct val="100000"/>
                        </a:lnSpc>
                        <a:spcBef>
                          <a:spcPts val="0"/>
                        </a:spcBef>
                        <a:spcAft>
                          <a:spcPts val="0"/>
                        </a:spcAft>
                        <a:buClr>
                          <a:srgbClr val="14404F"/>
                        </a:buClr>
                        <a:buSzPts val="1100"/>
                        <a:buFont typeface="Lato"/>
                        <a:buNone/>
                      </a:pPr>
                      <a:r>
                        <a:rPr lang="en-US" sz="1050" b="0" i="0" u="none" strike="noStrike" cap="none" dirty="0">
                          <a:solidFill>
                            <a:schemeClr val="bg1"/>
                          </a:solidFill>
                          <a:latin typeface="Lato" panose="020F0502020204030203" pitchFamily="34" charset="77"/>
                          <a:cs typeface="Arial"/>
                          <a:sym typeface="Arial"/>
                        </a:rPr>
                        <a:t> Getting enough sleep is essential to performing well at work.</a:t>
                      </a:r>
                    </a:p>
                  </a:txBody>
                  <a:tcPr marL="47625" marR="47625" marT="0" marB="0" anchor="ctr">
                    <a:lnL w="9525" cap="flat" cmpd="sng">
                      <a:noFill/>
                      <a:prstDash val="solid"/>
                      <a:round/>
                      <a:headEnd type="none" w="sm" len="sm"/>
                      <a:tailEnd type="none" w="sm" len="sm"/>
                    </a:lnL>
                    <a:lnR w="31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n-GB" sz="1100" b="0" i="0" u="none" strike="noStrike" cap="none" dirty="0">
                          <a:solidFill>
                            <a:schemeClr val="bg1"/>
                          </a:solidFill>
                          <a:latin typeface="Lato"/>
                          <a:ea typeface="Lato"/>
                          <a:cs typeface="Lato"/>
                          <a:sym typeface="Lato"/>
                        </a:rPr>
                        <a:t>98%</a:t>
                      </a:r>
                      <a:endParaRPr sz="1100" dirty="0">
                        <a:solidFill>
                          <a:schemeClr val="bg1"/>
                        </a:solidFill>
                      </a:endParaRPr>
                    </a:p>
                  </a:txBody>
                  <a:tcPr marL="5100" marR="5100" marT="510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marR="0" lvl="0" indent="0" algn="ctr" rtl="0">
                        <a:spcBef>
                          <a:spcPts val="0"/>
                        </a:spcBef>
                        <a:spcAft>
                          <a:spcPts val="0"/>
                        </a:spcAft>
                        <a:buNone/>
                      </a:pPr>
                      <a:r>
                        <a:rPr lang="en-GB" sz="1100" b="0" i="0" u="none" strike="noStrike" cap="none" dirty="0">
                          <a:solidFill>
                            <a:schemeClr val="bg1"/>
                          </a:solidFill>
                          <a:latin typeface="Lato"/>
                          <a:ea typeface="Lato"/>
                          <a:cs typeface="Lato"/>
                          <a:sym typeface="Lato"/>
                        </a:rPr>
                        <a:t>2%</a:t>
                      </a:r>
                      <a:endParaRPr sz="1100" dirty="0">
                        <a:solidFill>
                          <a:schemeClr val="bg1"/>
                        </a:solidFill>
                      </a:endParaRPr>
                    </a:p>
                  </a:txBody>
                  <a:tcPr marL="5100" marR="5100" marT="510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extLst>
                  <a:ext uri="{0D108BD9-81ED-4DB2-BD59-A6C34878D82A}">
                    <a16:rowId xmlns:a16="http://schemas.microsoft.com/office/drawing/2014/main" val="10003"/>
                  </a:ext>
                </a:extLst>
              </a:tr>
              <a:tr h="387498">
                <a:tc>
                  <a:txBody>
                    <a:bodyPr/>
                    <a:lstStyle/>
                    <a:p>
                      <a:pPr marL="0" marR="0" lvl="0" indent="0" algn="l" rtl="0">
                        <a:spcBef>
                          <a:spcPts val="0"/>
                        </a:spcBef>
                        <a:spcAft>
                          <a:spcPts val="0"/>
                        </a:spcAft>
                        <a:buNone/>
                      </a:pPr>
                      <a:r>
                        <a:rPr lang="en-US" sz="1050" b="0" i="0" u="none" strike="noStrike" cap="none" dirty="0">
                          <a:solidFill>
                            <a:schemeClr val="bg1"/>
                          </a:solidFill>
                          <a:latin typeface="Lato" panose="020F0502020204030203" pitchFamily="34" charset="77"/>
                          <a:ea typeface="Arial"/>
                          <a:cs typeface="Arial"/>
                          <a:sym typeface="Arial"/>
                        </a:rPr>
                        <a:t> Loud, regular snoring is usually a sign of deep, healthy sleep.</a:t>
                      </a:r>
                    </a:p>
                    <a:p>
                      <a:pPr marL="0" marR="0" lvl="0" indent="0" algn="l" rtl="0">
                        <a:spcBef>
                          <a:spcPts val="0"/>
                        </a:spcBef>
                        <a:spcAft>
                          <a:spcPts val="0"/>
                        </a:spcAft>
                        <a:buNone/>
                      </a:pPr>
                      <a:r>
                        <a:rPr lang="en-US" sz="1000" b="0" i="1" u="none" strike="noStrike" cap="none" dirty="0">
                          <a:solidFill>
                            <a:schemeClr val="bg1"/>
                          </a:solidFill>
                          <a:latin typeface="Lato" panose="020F0502020204030203" pitchFamily="34" charset="77"/>
                          <a:ea typeface="Arial"/>
                          <a:cs typeface="Arial"/>
                          <a:sym typeface="Arial"/>
                        </a:rPr>
                        <a:t>*This option is reverse-coded; “disagree” is the desired answer.</a:t>
                      </a:r>
                    </a:p>
                  </a:txBody>
                  <a:tcPr marL="47625" marR="47625" marT="0" marB="0" anchor="ctr">
                    <a:lnL w="9525" cap="flat" cmpd="sng">
                      <a:noFill/>
                      <a:prstDash val="solid"/>
                      <a:round/>
                      <a:headEnd type="none" w="sm" len="sm"/>
                      <a:tailEnd type="none" w="sm" len="sm"/>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n-GB" sz="1100" b="0" i="0" u="none" strike="noStrike" cap="none" dirty="0">
                          <a:solidFill>
                            <a:schemeClr val="bg1"/>
                          </a:solidFill>
                          <a:latin typeface="Lato"/>
                          <a:ea typeface="Lato"/>
                          <a:cs typeface="Lato"/>
                          <a:sym typeface="Lato"/>
                        </a:rPr>
                        <a:t>24%</a:t>
                      </a:r>
                      <a:endParaRPr sz="1100" dirty="0">
                        <a:solidFill>
                          <a:schemeClr val="bg1"/>
                        </a:solidFill>
                      </a:endParaRPr>
                    </a:p>
                  </a:txBody>
                  <a:tcPr marL="5100" marR="5100" marT="510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marL="0" marR="0" lvl="0" indent="0" algn="ctr" rtl="0">
                        <a:spcBef>
                          <a:spcPts val="0"/>
                        </a:spcBef>
                        <a:spcAft>
                          <a:spcPts val="0"/>
                        </a:spcAft>
                        <a:buNone/>
                      </a:pPr>
                      <a:r>
                        <a:rPr lang="en-GB" sz="1100" b="0" i="0" u="none" strike="noStrike" cap="none" dirty="0">
                          <a:solidFill>
                            <a:schemeClr val="bg1"/>
                          </a:solidFill>
                          <a:latin typeface="Lato"/>
                          <a:ea typeface="Lato"/>
                          <a:cs typeface="Lato"/>
                          <a:sym typeface="Lato"/>
                        </a:rPr>
                        <a:t>76%</a:t>
                      </a:r>
                      <a:endParaRPr sz="1100" dirty="0">
                        <a:solidFill>
                          <a:schemeClr val="bg1"/>
                        </a:solidFill>
                      </a:endParaRPr>
                    </a:p>
                  </a:txBody>
                  <a:tcPr marL="5100" marR="5100" marT="510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extLst>
                  <a:ext uri="{0D108BD9-81ED-4DB2-BD59-A6C34878D82A}">
                    <a16:rowId xmlns:a16="http://schemas.microsoft.com/office/drawing/2014/main" val="10004"/>
                  </a:ext>
                </a:extLst>
              </a:tr>
              <a:tr h="387498">
                <a:tc>
                  <a:txBody>
                    <a:bodyPr/>
                    <a:lstStyle/>
                    <a:p>
                      <a:pPr marL="0" marR="0" lvl="0" indent="0" algn="l" rtl="0">
                        <a:spcBef>
                          <a:spcPts val="0"/>
                        </a:spcBef>
                        <a:spcAft>
                          <a:spcPts val="0"/>
                        </a:spcAft>
                        <a:buNone/>
                      </a:pPr>
                      <a:r>
                        <a:rPr lang="en-US" sz="1050" b="0" i="0" u="none" strike="noStrike" cap="none" dirty="0">
                          <a:solidFill>
                            <a:schemeClr val="bg1"/>
                          </a:solidFill>
                          <a:latin typeface="Lato" panose="020F0502020204030203" pitchFamily="34" charset="77"/>
                          <a:ea typeface="Arial"/>
                          <a:cs typeface="Arial"/>
                          <a:sym typeface="Arial"/>
                        </a:rPr>
                        <a:t> Feeling sleepy during the day is just a normal part of a busy working life.</a:t>
                      </a:r>
                      <a:endParaRPr lang="en-US" sz="1050" b="0" i="0" u="none" strike="noStrike" cap="none" dirty="0">
                        <a:solidFill>
                          <a:schemeClr val="bg1"/>
                        </a:solidFill>
                        <a:latin typeface="Lato" panose="020F0502020204030203" pitchFamily="34" charset="77"/>
                        <a:cs typeface="Arial"/>
                        <a:sym typeface="Arial"/>
                      </a:endParaRPr>
                    </a:p>
                  </a:txBody>
                  <a:tcPr marL="47625" marR="47625" marT="0" marB="0" anchor="ctr">
                    <a:lnL w="9525" cap="flat" cmpd="sng">
                      <a:noFill/>
                      <a:prstDash val="solid"/>
                      <a:round/>
                      <a:headEnd type="none" w="sm" len="sm"/>
                      <a:tailEnd type="none" w="sm" len="sm"/>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n-GB" sz="1100" b="0" i="0" u="none" strike="noStrike" cap="none" dirty="0">
                          <a:solidFill>
                            <a:schemeClr val="bg1"/>
                          </a:solidFill>
                          <a:latin typeface="Lato"/>
                          <a:ea typeface="Lato"/>
                          <a:cs typeface="Lato"/>
                          <a:sym typeface="Lato"/>
                        </a:rPr>
                        <a:t>50%</a:t>
                      </a:r>
                      <a:endParaRPr sz="1100" dirty="0">
                        <a:solidFill>
                          <a:schemeClr val="bg1"/>
                        </a:solidFill>
                      </a:endParaRPr>
                    </a:p>
                  </a:txBody>
                  <a:tcPr marL="5100" marR="5100" marT="510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marR="0" lvl="0" indent="0" algn="ctr" rtl="0">
                        <a:spcBef>
                          <a:spcPts val="0"/>
                        </a:spcBef>
                        <a:spcAft>
                          <a:spcPts val="0"/>
                        </a:spcAft>
                        <a:buNone/>
                      </a:pPr>
                      <a:r>
                        <a:rPr lang="en-GB" sz="1100" b="0" i="0" u="none" strike="noStrike" cap="none" dirty="0">
                          <a:solidFill>
                            <a:schemeClr val="bg1"/>
                          </a:solidFill>
                          <a:latin typeface="Lato"/>
                          <a:ea typeface="Lato"/>
                          <a:cs typeface="Lato"/>
                          <a:sym typeface="Lato"/>
                        </a:rPr>
                        <a:t>50%</a:t>
                      </a:r>
                      <a:endParaRPr sz="1100" dirty="0">
                        <a:solidFill>
                          <a:schemeClr val="bg1"/>
                        </a:solidFill>
                      </a:endParaRPr>
                    </a:p>
                  </a:txBody>
                  <a:tcPr marL="5100" marR="5100" marT="510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extLst>
                  <a:ext uri="{0D108BD9-81ED-4DB2-BD59-A6C34878D82A}">
                    <a16:rowId xmlns:a16="http://schemas.microsoft.com/office/drawing/2014/main" val="10005"/>
                  </a:ext>
                </a:extLst>
              </a:tr>
              <a:tr h="387498">
                <a:tc>
                  <a:txBody>
                    <a:bodyPr/>
                    <a:lstStyle/>
                    <a:p>
                      <a:pPr marL="0" marR="0" lvl="0" indent="0" algn="l" rtl="0">
                        <a:spcBef>
                          <a:spcPts val="0"/>
                        </a:spcBef>
                        <a:spcAft>
                          <a:spcPts val="0"/>
                        </a:spcAft>
                        <a:buNone/>
                      </a:pPr>
                      <a:r>
                        <a:rPr lang="en-US" sz="1050" b="0" i="0" u="none" strike="noStrike" cap="none" dirty="0">
                          <a:solidFill>
                            <a:schemeClr val="bg1"/>
                          </a:solidFill>
                          <a:latin typeface="Lato" panose="020F0502020204030203" pitchFamily="34" charset="77"/>
                          <a:cs typeface="Arial"/>
                          <a:sym typeface="Arial"/>
                        </a:rPr>
                        <a:t> Brief pauses in breathing during sleep are harmless because the body always wakes you up.</a:t>
                      </a:r>
                    </a:p>
                  </a:txBody>
                  <a:tcPr marL="47625" marR="47625" marT="0" marB="0" anchor="ctr">
                    <a:lnL w="12700" cap="flat" cmpd="sng">
                      <a:noFill/>
                      <a:prstDash val="solid"/>
                      <a:round/>
                      <a:headEnd type="none" w="sm" len="sm"/>
                      <a:tailEnd type="none" w="sm" len="sm"/>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n-GB" sz="1100" b="0" i="0" u="none" strike="noStrike" cap="none" dirty="0">
                          <a:solidFill>
                            <a:schemeClr val="bg1"/>
                          </a:solidFill>
                          <a:latin typeface="Lato"/>
                          <a:ea typeface="Lato"/>
                          <a:cs typeface="Lato"/>
                          <a:sym typeface="Lato"/>
                        </a:rPr>
                        <a:t>25%</a:t>
                      </a:r>
                      <a:endParaRPr sz="1100" dirty="0">
                        <a:solidFill>
                          <a:schemeClr val="bg1"/>
                        </a:solidFill>
                      </a:endParaRPr>
                    </a:p>
                  </a:txBody>
                  <a:tcPr marL="5100" marR="5100" marT="510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marR="0" lvl="0" indent="0" algn="ctr" rtl="0">
                        <a:spcBef>
                          <a:spcPts val="0"/>
                        </a:spcBef>
                        <a:spcAft>
                          <a:spcPts val="0"/>
                        </a:spcAft>
                        <a:buNone/>
                      </a:pPr>
                      <a:r>
                        <a:rPr lang="en-GB" sz="1100" b="0" i="0" u="none" strike="noStrike" cap="none" dirty="0">
                          <a:solidFill>
                            <a:schemeClr val="bg1"/>
                          </a:solidFill>
                          <a:latin typeface="Lato"/>
                          <a:ea typeface="Lato"/>
                          <a:cs typeface="Lato"/>
                          <a:sym typeface="Lato"/>
                        </a:rPr>
                        <a:t>75%</a:t>
                      </a:r>
                      <a:endParaRPr sz="1100" dirty="0">
                        <a:solidFill>
                          <a:schemeClr val="bg1"/>
                        </a:solidFill>
                      </a:endParaRPr>
                    </a:p>
                  </a:txBody>
                  <a:tcPr marL="5100" marR="5100" marT="510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extLst>
                  <a:ext uri="{0D108BD9-81ED-4DB2-BD59-A6C34878D82A}">
                    <a16:rowId xmlns:a16="http://schemas.microsoft.com/office/drawing/2014/main" val="10006"/>
                  </a:ext>
                </a:extLst>
              </a:tr>
              <a:tr h="387498">
                <a:tc>
                  <a:txBody>
                    <a:bodyPr/>
                    <a:lstStyle/>
                    <a:p>
                      <a:pPr marL="0" marR="0" lvl="0" indent="0" algn="l" rtl="0">
                        <a:spcBef>
                          <a:spcPts val="0"/>
                        </a:spcBef>
                        <a:spcAft>
                          <a:spcPts val="0"/>
                        </a:spcAft>
                        <a:buNone/>
                      </a:pPr>
                      <a:r>
                        <a:rPr lang="en-US" sz="1050" b="0" i="0" u="none" strike="noStrike" cap="none" dirty="0">
                          <a:solidFill>
                            <a:schemeClr val="bg1"/>
                          </a:solidFill>
                          <a:latin typeface="Lato" panose="020F0502020204030203" pitchFamily="34" charset="77"/>
                          <a:cs typeface="Arial"/>
                          <a:sym typeface="Arial"/>
                        </a:rPr>
                        <a:t> Needing little sleep is a sign of being committed and hardworking.</a:t>
                      </a:r>
                    </a:p>
                  </a:txBody>
                  <a:tcPr marL="47625" marR="47625" marT="0" marB="0" anchor="ctr">
                    <a:lnL w="12700" cap="flat" cmpd="sng">
                      <a:noFill/>
                      <a:prstDash val="solid"/>
                      <a:round/>
                      <a:headEnd type="none" w="sm" len="sm"/>
                      <a:tailEnd type="none" w="sm" len="sm"/>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n-GB" sz="1100" b="0" i="0" u="none" strike="noStrike" cap="none" dirty="0">
                          <a:solidFill>
                            <a:schemeClr val="bg1"/>
                          </a:solidFill>
                          <a:latin typeface="Lato"/>
                          <a:ea typeface="Lato"/>
                          <a:cs typeface="Lato"/>
                          <a:sym typeface="Lato"/>
                        </a:rPr>
                        <a:t>19%</a:t>
                      </a:r>
                      <a:endParaRPr sz="1100" dirty="0">
                        <a:solidFill>
                          <a:schemeClr val="bg1"/>
                        </a:solidFill>
                      </a:endParaRPr>
                    </a:p>
                  </a:txBody>
                  <a:tcPr marL="5100" marR="5100" marT="510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marR="0" lvl="0" indent="0" algn="ctr" rtl="0">
                        <a:spcBef>
                          <a:spcPts val="0"/>
                        </a:spcBef>
                        <a:spcAft>
                          <a:spcPts val="0"/>
                        </a:spcAft>
                        <a:buNone/>
                      </a:pPr>
                      <a:r>
                        <a:rPr lang="en-GB" sz="1100" b="0" i="0" u="none" strike="noStrike" cap="none" dirty="0">
                          <a:solidFill>
                            <a:schemeClr val="bg1"/>
                          </a:solidFill>
                          <a:latin typeface="Lato"/>
                          <a:ea typeface="Lato"/>
                          <a:cs typeface="Lato"/>
                          <a:sym typeface="Lato"/>
                        </a:rPr>
                        <a:t>81%</a:t>
                      </a:r>
                      <a:endParaRPr sz="1100" dirty="0">
                        <a:solidFill>
                          <a:schemeClr val="bg1"/>
                        </a:solidFill>
                      </a:endParaRPr>
                    </a:p>
                  </a:txBody>
                  <a:tcPr marL="5100" marR="5100" marT="510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extLst>
                  <a:ext uri="{0D108BD9-81ED-4DB2-BD59-A6C34878D82A}">
                    <a16:rowId xmlns:a16="http://schemas.microsoft.com/office/drawing/2014/main" val="3180678714"/>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98086" y="489942"/>
            <a:ext cx="10795524" cy="513259"/>
          </a:xfrm>
          <a:prstGeom prst="rect">
            <a:avLst/>
          </a:prstGeom>
          <a:noFill/>
          <a:ln/>
        </p:spPr>
        <p:txBody>
          <a:bodyPr wrap="none" lIns="0" tIns="0" rIns="0" bIns="0" rtlCol="0" anchor="t"/>
          <a:lstStyle/>
          <a:p>
            <a:pPr marL="0" indent="0" algn="l">
              <a:lnSpc>
                <a:spcPct val="104000"/>
              </a:lnSpc>
              <a:buNone/>
            </a:pPr>
            <a:r>
              <a:rPr lang="en-US" sz="3200" dirty="0">
                <a:solidFill>
                  <a:srgbClr val="FFD9BE"/>
                </a:solidFill>
                <a:latin typeface="Quattrocento" pitchFamily="34" charset="0"/>
                <a:ea typeface="Quattrocento" pitchFamily="34" charset="-122"/>
                <a:cs typeface="Quattrocento" pitchFamily="34" charset="-120"/>
              </a:rPr>
              <a:t>The Warning Signs Are Already There</a:t>
            </a:r>
            <a:endParaRPr lang="en-US" sz="3200" dirty="0"/>
          </a:p>
        </p:txBody>
      </p:sp>
      <p:sp>
        <p:nvSpPr>
          <p:cNvPr id="3" name="Text 1"/>
          <p:cNvSpPr/>
          <p:nvPr/>
        </p:nvSpPr>
        <p:spPr>
          <a:xfrm>
            <a:off x="698086" y="1352252"/>
            <a:ext cx="11405108" cy="279202"/>
          </a:xfrm>
          <a:prstGeom prst="rect">
            <a:avLst/>
          </a:prstGeom>
          <a:noFill/>
          <a:ln/>
        </p:spPr>
        <p:txBody>
          <a:bodyPr wrap="none" lIns="0" tIns="0" rIns="0" bIns="0" rtlCol="0" anchor="t"/>
          <a:lstStyle/>
          <a:p>
            <a:pPr marL="0" indent="0" algn="l">
              <a:lnSpc>
                <a:spcPct val="133000"/>
              </a:lnSpc>
              <a:buNone/>
            </a:pPr>
            <a:r>
              <a:rPr lang="en-US" sz="1350" dirty="0">
                <a:solidFill>
                  <a:srgbClr val="F9EEE7"/>
                </a:solidFill>
                <a:latin typeface="Quattrocento" pitchFamily="34" charset="0"/>
                <a:ea typeface="Quattrocento" pitchFamily="34" charset="-122"/>
                <a:cs typeface="Quattrocento" pitchFamily="34" charset="-120"/>
              </a:rPr>
              <a:t>These are not projections. These are </a:t>
            </a:r>
            <a:r>
              <a:rPr lang="en-US" sz="1350" b="1" dirty="0">
                <a:solidFill>
                  <a:srgbClr val="F9EEE7"/>
                </a:solidFill>
                <a:latin typeface="Quattrocento Bold" pitchFamily="34" charset="0"/>
                <a:ea typeface="Quattrocento Bold" pitchFamily="34" charset="-122"/>
                <a:cs typeface="Quattrocento Bold" pitchFamily="34" charset="-120"/>
              </a:rPr>
              <a:t>today's numbers, in Singapore's offices, right now.</a:t>
            </a:r>
            <a:endParaRPr lang="en-US" sz="1350" dirty="0"/>
          </a:p>
        </p:txBody>
      </p:sp>
      <p:sp>
        <p:nvSpPr>
          <p:cNvPr id="4" name="Text 2"/>
          <p:cNvSpPr/>
          <p:nvPr/>
        </p:nvSpPr>
        <p:spPr>
          <a:xfrm>
            <a:off x="717136" y="2097434"/>
            <a:ext cx="5288624" cy="575965"/>
          </a:xfrm>
          <a:prstGeom prst="rect">
            <a:avLst/>
          </a:prstGeom>
          <a:noFill/>
          <a:ln/>
        </p:spPr>
        <p:txBody>
          <a:bodyPr wrap="none" lIns="0" tIns="0" rIns="0" bIns="0" rtlCol="0" anchor="t"/>
          <a:lstStyle/>
          <a:p>
            <a:pPr marL="0" indent="0" algn="ctr">
              <a:lnSpc>
                <a:spcPct val="83000"/>
              </a:lnSpc>
              <a:buNone/>
            </a:pPr>
            <a:r>
              <a:rPr lang="en-US" sz="4500" dirty="0">
                <a:solidFill>
                  <a:srgbClr val="F9EEE7"/>
                </a:solidFill>
                <a:latin typeface="Quattrocento" pitchFamily="34" charset="0"/>
                <a:ea typeface="Quattrocento" pitchFamily="34" charset="-122"/>
                <a:cs typeface="Quattrocento" pitchFamily="34" charset="-120"/>
              </a:rPr>
              <a:t>1 in 4</a:t>
            </a:r>
            <a:endParaRPr lang="en-US" sz="4500" dirty="0"/>
          </a:p>
        </p:txBody>
      </p:sp>
      <p:sp>
        <p:nvSpPr>
          <p:cNvPr id="5" name="Text 3"/>
          <p:cNvSpPr/>
          <p:nvPr/>
        </p:nvSpPr>
        <p:spPr>
          <a:xfrm>
            <a:off x="698086" y="2709069"/>
            <a:ext cx="5288624" cy="256679"/>
          </a:xfrm>
          <a:prstGeom prst="rect">
            <a:avLst/>
          </a:prstGeom>
          <a:noFill/>
          <a:ln/>
        </p:spPr>
        <p:txBody>
          <a:bodyPr wrap="none" lIns="0" tIns="0" rIns="0" bIns="0" rtlCol="0" anchor="t"/>
          <a:lstStyle/>
          <a:p>
            <a:pPr marL="0" indent="0" algn="ctr">
              <a:lnSpc>
                <a:spcPct val="104000"/>
              </a:lnSpc>
              <a:buNone/>
            </a:pPr>
            <a:r>
              <a:rPr lang="en-US" sz="1600" dirty="0">
                <a:solidFill>
                  <a:srgbClr val="F9EEE7"/>
                </a:solidFill>
                <a:latin typeface="Quattrocento" pitchFamily="34" charset="0"/>
                <a:ea typeface="Quattrocento" pitchFamily="34" charset="-122"/>
                <a:cs typeface="Quattrocento" pitchFamily="34" charset="-120"/>
              </a:rPr>
              <a:t>Loud Snorers</a:t>
            </a:r>
            <a:endParaRPr lang="en-US" sz="1600" dirty="0"/>
          </a:p>
        </p:txBody>
      </p:sp>
      <p:sp>
        <p:nvSpPr>
          <p:cNvPr id="6" name="Text 4"/>
          <p:cNvSpPr/>
          <p:nvPr/>
        </p:nvSpPr>
        <p:spPr>
          <a:xfrm>
            <a:off x="698086" y="3070423"/>
            <a:ext cx="5288624" cy="279202"/>
          </a:xfrm>
          <a:prstGeom prst="rect">
            <a:avLst/>
          </a:prstGeom>
          <a:noFill/>
          <a:ln/>
        </p:spPr>
        <p:txBody>
          <a:bodyPr wrap="none" lIns="0" tIns="0" rIns="0" bIns="0" rtlCol="0" anchor="t"/>
          <a:lstStyle/>
          <a:p>
            <a:pPr marL="0" indent="0" algn="ctr">
              <a:lnSpc>
                <a:spcPct val="133000"/>
              </a:lnSpc>
              <a:buNone/>
            </a:pPr>
            <a:r>
              <a:rPr lang="en-US" sz="1350" dirty="0">
                <a:solidFill>
                  <a:srgbClr val="F9EEE7"/>
                </a:solidFill>
                <a:latin typeface="Quattrocento" pitchFamily="34" charset="0"/>
                <a:ea typeface="Quattrocento" pitchFamily="34" charset="-122"/>
                <a:cs typeface="Quattrocento" pitchFamily="34" charset="-120"/>
              </a:rPr>
              <a:t>Snore loudly enough to be heard through a closed door</a:t>
            </a:r>
            <a:endParaRPr lang="en-US" sz="1350" dirty="0"/>
          </a:p>
        </p:txBody>
      </p:sp>
      <p:sp>
        <p:nvSpPr>
          <p:cNvPr id="7" name="Text 5"/>
          <p:cNvSpPr/>
          <p:nvPr/>
        </p:nvSpPr>
        <p:spPr>
          <a:xfrm>
            <a:off x="6223936" y="2154138"/>
            <a:ext cx="5288723" cy="575965"/>
          </a:xfrm>
          <a:prstGeom prst="rect">
            <a:avLst/>
          </a:prstGeom>
          <a:noFill/>
          <a:ln/>
        </p:spPr>
        <p:txBody>
          <a:bodyPr wrap="none" lIns="0" tIns="0" rIns="0" bIns="0" rtlCol="0" anchor="t"/>
          <a:lstStyle/>
          <a:p>
            <a:pPr marL="0" indent="0" algn="ctr">
              <a:lnSpc>
                <a:spcPct val="83000"/>
              </a:lnSpc>
              <a:buNone/>
            </a:pPr>
            <a:r>
              <a:rPr lang="en-US" sz="4500" dirty="0">
                <a:solidFill>
                  <a:srgbClr val="F9EEE7"/>
                </a:solidFill>
                <a:latin typeface="Quattrocento" pitchFamily="34" charset="0"/>
                <a:ea typeface="Quattrocento" pitchFamily="34" charset="-122"/>
                <a:cs typeface="Quattrocento" pitchFamily="34" charset="-120"/>
              </a:rPr>
              <a:t>1 in 8</a:t>
            </a:r>
            <a:endParaRPr lang="en-US" sz="4500" dirty="0"/>
          </a:p>
        </p:txBody>
      </p:sp>
      <p:sp>
        <p:nvSpPr>
          <p:cNvPr id="8" name="Text 6"/>
          <p:cNvSpPr/>
          <p:nvPr/>
        </p:nvSpPr>
        <p:spPr>
          <a:xfrm>
            <a:off x="6204886" y="2709069"/>
            <a:ext cx="5288723" cy="256679"/>
          </a:xfrm>
          <a:prstGeom prst="rect">
            <a:avLst/>
          </a:prstGeom>
          <a:noFill/>
          <a:ln/>
        </p:spPr>
        <p:txBody>
          <a:bodyPr wrap="none" lIns="0" tIns="0" rIns="0" bIns="0" rtlCol="0" anchor="t"/>
          <a:lstStyle/>
          <a:p>
            <a:pPr marL="0" indent="0" algn="ctr">
              <a:lnSpc>
                <a:spcPct val="104000"/>
              </a:lnSpc>
              <a:buNone/>
            </a:pPr>
            <a:r>
              <a:rPr lang="en-US" sz="1600" dirty="0">
                <a:solidFill>
                  <a:srgbClr val="F9EEE7"/>
                </a:solidFill>
                <a:latin typeface="Quattrocento" pitchFamily="34" charset="0"/>
                <a:ea typeface="Quattrocento" pitchFamily="34" charset="-122"/>
                <a:cs typeface="Quattrocento" pitchFamily="34" charset="-120"/>
              </a:rPr>
              <a:t>Witnessed Pauses</a:t>
            </a:r>
            <a:endParaRPr lang="en-US" sz="1600" dirty="0"/>
          </a:p>
        </p:txBody>
      </p:sp>
      <p:sp>
        <p:nvSpPr>
          <p:cNvPr id="9" name="Text 7"/>
          <p:cNvSpPr/>
          <p:nvPr/>
        </p:nvSpPr>
        <p:spPr>
          <a:xfrm>
            <a:off x="6204886" y="3070423"/>
            <a:ext cx="5288723" cy="279202"/>
          </a:xfrm>
          <a:prstGeom prst="rect">
            <a:avLst/>
          </a:prstGeom>
          <a:noFill/>
          <a:ln/>
        </p:spPr>
        <p:txBody>
          <a:bodyPr wrap="none" lIns="0" tIns="0" rIns="0" bIns="0" rtlCol="0" anchor="t"/>
          <a:lstStyle/>
          <a:p>
            <a:pPr marL="0" indent="0" algn="ctr">
              <a:lnSpc>
                <a:spcPct val="133000"/>
              </a:lnSpc>
              <a:buNone/>
            </a:pPr>
            <a:r>
              <a:rPr lang="en-US" sz="1350" dirty="0">
                <a:solidFill>
                  <a:srgbClr val="F9EEE7"/>
                </a:solidFill>
                <a:latin typeface="Quattrocento" pitchFamily="34" charset="0"/>
                <a:ea typeface="Quattrocento" pitchFamily="34" charset="-122"/>
                <a:cs typeface="Quattrocento" pitchFamily="34" charset="-120"/>
              </a:rPr>
              <a:t>Have had a partner witness them stop breathing during sleep</a:t>
            </a:r>
            <a:endParaRPr lang="en-US" sz="1350" dirty="0"/>
          </a:p>
        </p:txBody>
      </p:sp>
      <p:sp>
        <p:nvSpPr>
          <p:cNvPr id="10" name="Text 8"/>
          <p:cNvSpPr/>
          <p:nvPr/>
        </p:nvSpPr>
        <p:spPr>
          <a:xfrm>
            <a:off x="698086" y="3974731"/>
            <a:ext cx="5288624" cy="575965"/>
          </a:xfrm>
          <a:prstGeom prst="rect">
            <a:avLst/>
          </a:prstGeom>
          <a:noFill/>
          <a:ln/>
        </p:spPr>
        <p:txBody>
          <a:bodyPr wrap="none" lIns="0" tIns="0" rIns="0" bIns="0" rtlCol="0" anchor="t"/>
          <a:lstStyle/>
          <a:p>
            <a:pPr marL="0" indent="0" algn="ctr">
              <a:lnSpc>
                <a:spcPct val="83000"/>
              </a:lnSpc>
              <a:buNone/>
            </a:pPr>
            <a:r>
              <a:rPr lang="en-US" sz="4500" dirty="0">
                <a:solidFill>
                  <a:srgbClr val="F9EEE7"/>
                </a:solidFill>
                <a:latin typeface="Quattrocento" pitchFamily="34" charset="0"/>
                <a:ea typeface="Quattrocento" pitchFamily="34" charset="-122"/>
                <a:cs typeface="Quattrocento" pitchFamily="34" charset="-120"/>
              </a:rPr>
              <a:t>36%</a:t>
            </a:r>
            <a:endParaRPr lang="en-US" sz="4500" dirty="0"/>
          </a:p>
        </p:txBody>
      </p:sp>
      <p:sp>
        <p:nvSpPr>
          <p:cNvPr id="11" name="Text 9"/>
          <p:cNvSpPr/>
          <p:nvPr/>
        </p:nvSpPr>
        <p:spPr>
          <a:xfrm>
            <a:off x="698086" y="4579938"/>
            <a:ext cx="5288624" cy="256679"/>
          </a:xfrm>
          <a:prstGeom prst="rect">
            <a:avLst/>
          </a:prstGeom>
          <a:noFill/>
          <a:ln/>
        </p:spPr>
        <p:txBody>
          <a:bodyPr wrap="none" lIns="0" tIns="0" rIns="0" bIns="0" rtlCol="0" anchor="t"/>
          <a:lstStyle/>
          <a:p>
            <a:pPr marL="0" indent="0" algn="ctr">
              <a:lnSpc>
                <a:spcPct val="104000"/>
              </a:lnSpc>
              <a:buNone/>
            </a:pPr>
            <a:r>
              <a:rPr lang="en-US" sz="1600" dirty="0">
                <a:solidFill>
                  <a:srgbClr val="F9EEE7"/>
                </a:solidFill>
                <a:latin typeface="Quattrocento" pitchFamily="34" charset="0"/>
                <a:ea typeface="Quattrocento" pitchFamily="34" charset="-122"/>
                <a:cs typeface="Quattrocento" pitchFamily="34" charset="-120"/>
              </a:rPr>
              <a:t>Men Who Snore Loudly</a:t>
            </a:r>
            <a:endParaRPr lang="en-US" sz="1600" dirty="0"/>
          </a:p>
        </p:txBody>
      </p:sp>
      <p:sp>
        <p:nvSpPr>
          <p:cNvPr id="12" name="Text 10"/>
          <p:cNvSpPr/>
          <p:nvPr/>
        </p:nvSpPr>
        <p:spPr>
          <a:xfrm>
            <a:off x="698086" y="4941292"/>
            <a:ext cx="5288624" cy="558403"/>
          </a:xfrm>
          <a:prstGeom prst="rect">
            <a:avLst/>
          </a:prstGeom>
          <a:noFill/>
          <a:ln/>
        </p:spPr>
        <p:txBody>
          <a:bodyPr wrap="square" lIns="0" tIns="0" rIns="0" bIns="0" rtlCol="0" anchor="t">
            <a:normAutofit/>
          </a:bodyPr>
          <a:lstStyle/>
          <a:p>
            <a:pPr marL="0" indent="0" algn="ctr">
              <a:lnSpc>
                <a:spcPct val="133000"/>
              </a:lnSpc>
              <a:buNone/>
            </a:pPr>
            <a:r>
              <a:rPr lang="en-US" sz="1350" dirty="0">
                <a:solidFill>
                  <a:srgbClr val="F9EEE7"/>
                </a:solidFill>
                <a:latin typeface="Quattrocento" pitchFamily="34" charset="0"/>
                <a:ea typeface="Quattrocento" pitchFamily="34" charset="-122"/>
                <a:cs typeface="Quattrocento" pitchFamily="34" charset="-120"/>
              </a:rPr>
              <a:t>vs. only 13% of women — a stark gender disparity in visible symptoms</a:t>
            </a:r>
            <a:endParaRPr lang="en-US" sz="1350" dirty="0"/>
          </a:p>
        </p:txBody>
      </p:sp>
      <p:sp>
        <p:nvSpPr>
          <p:cNvPr id="13" name="Text 11"/>
          <p:cNvSpPr/>
          <p:nvPr/>
        </p:nvSpPr>
        <p:spPr>
          <a:xfrm>
            <a:off x="6204886" y="3974731"/>
            <a:ext cx="5288723" cy="575965"/>
          </a:xfrm>
          <a:prstGeom prst="rect">
            <a:avLst/>
          </a:prstGeom>
          <a:noFill/>
          <a:ln/>
        </p:spPr>
        <p:txBody>
          <a:bodyPr wrap="none" lIns="0" tIns="0" rIns="0" bIns="0" rtlCol="0" anchor="t"/>
          <a:lstStyle/>
          <a:p>
            <a:pPr marL="0" indent="0" algn="ctr">
              <a:lnSpc>
                <a:spcPct val="83000"/>
              </a:lnSpc>
              <a:buNone/>
            </a:pPr>
            <a:r>
              <a:rPr lang="en-US" sz="4500" dirty="0">
                <a:solidFill>
                  <a:srgbClr val="F9EEE7"/>
                </a:solidFill>
                <a:latin typeface="Quattrocento" pitchFamily="34" charset="0"/>
                <a:ea typeface="Quattrocento" pitchFamily="34" charset="-122"/>
                <a:cs typeface="Quattrocento" pitchFamily="34" charset="-120"/>
              </a:rPr>
              <a:t>20%</a:t>
            </a:r>
            <a:endParaRPr lang="en-US" sz="4500" dirty="0"/>
          </a:p>
        </p:txBody>
      </p:sp>
      <p:sp>
        <p:nvSpPr>
          <p:cNvPr id="14" name="Text 12"/>
          <p:cNvSpPr/>
          <p:nvPr/>
        </p:nvSpPr>
        <p:spPr>
          <a:xfrm>
            <a:off x="6204886" y="4579938"/>
            <a:ext cx="5288723" cy="256679"/>
          </a:xfrm>
          <a:prstGeom prst="rect">
            <a:avLst/>
          </a:prstGeom>
          <a:noFill/>
          <a:ln/>
        </p:spPr>
        <p:txBody>
          <a:bodyPr wrap="none" lIns="0" tIns="0" rIns="0" bIns="0" rtlCol="0" anchor="t"/>
          <a:lstStyle/>
          <a:p>
            <a:pPr marL="0" indent="0" algn="ctr">
              <a:lnSpc>
                <a:spcPct val="104000"/>
              </a:lnSpc>
              <a:buNone/>
            </a:pPr>
            <a:r>
              <a:rPr lang="en-US" sz="1600" dirty="0">
                <a:solidFill>
                  <a:srgbClr val="F9EEE7"/>
                </a:solidFill>
                <a:latin typeface="Quattrocento" pitchFamily="34" charset="0"/>
                <a:ea typeface="Quattrocento" pitchFamily="34" charset="-122"/>
                <a:cs typeface="Quattrocento" pitchFamily="34" charset="-120"/>
              </a:rPr>
              <a:t>Men: Witnessed Pauses</a:t>
            </a:r>
            <a:endParaRPr lang="en-US" sz="1600" dirty="0"/>
          </a:p>
        </p:txBody>
      </p:sp>
      <p:sp>
        <p:nvSpPr>
          <p:cNvPr id="15" name="Text 13"/>
          <p:cNvSpPr/>
          <p:nvPr/>
        </p:nvSpPr>
        <p:spPr>
          <a:xfrm>
            <a:off x="6204886" y="4941292"/>
            <a:ext cx="5288723" cy="558403"/>
          </a:xfrm>
          <a:prstGeom prst="rect">
            <a:avLst/>
          </a:prstGeom>
          <a:noFill/>
          <a:ln/>
        </p:spPr>
        <p:txBody>
          <a:bodyPr wrap="square" lIns="0" tIns="0" rIns="0" bIns="0" rtlCol="0" anchor="t">
            <a:normAutofit/>
          </a:bodyPr>
          <a:lstStyle/>
          <a:p>
            <a:pPr marL="0" indent="0" algn="ctr">
              <a:lnSpc>
                <a:spcPct val="133000"/>
              </a:lnSpc>
              <a:buNone/>
            </a:pPr>
            <a:r>
              <a:rPr lang="en-US" sz="1350" dirty="0">
                <a:solidFill>
                  <a:srgbClr val="F9EEE7"/>
                </a:solidFill>
                <a:latin typeface="Quattrocento" pitchFamily="34" charset="0"/>
                <a:ea typeface="Quattrocento" pitchFamily="34" charset="-122"/>
                <a:cs typeface="Quattrocento" pitchFamily="34" charset="-120"/>
              </a:rPr>
              <a:t>vs. 6% of women — men are disproportionately at risk and disproportionately unscreened</a:t>
            </a:r>
            <a:endParaRPr lang="en-US" sz="1350" dirty="0"/>
          </a:p>
        </p:txBody>
      </p:sp>
      <p:sp>
        <p:nvSpPr>
          <p:cNvPr id="16" name="Text 14"/>
          <p:cNvSpPr/>
          <p:nvPr/>
        </p:nvSpPr>
        <p:spPr>
          <a:xfrm>
            <a:off x="959818" y="5892403"/>
            <a:ext cx="11143376" cy="279202"/>
          </a:xfrm>
          <a:prstGeom prst="rect">
            <a:avLst/>
          </a:prstGeom>
          <a:noFill/>
          <a:ln/>
        </p:spPr>
        <p:txBody>
          <a:bodyPr wrap="none" lIns="0" tIns="0" rIns="0" bIns="0" rtlCol="0" anchor="t"/>
          <a:lstStyle/>
          <a:p>
            <a:pPr marL="0" indent="0" algn="l">
              <a:lnSpc>
                <a:spcPct val="133000"/>
              </a:lnSpc>
              <a:buNone/>
            </a:pPr>
            <a:r>
              <a:rPr lang="en-US" sz="1350" b="1" dirty="0">
                <a:solidFill>
                  <a:srgbClr val="F9EEE7"/>
                </a:solidFill>
                <a:latin typeface="Quattrocento Bold" pitchFamily="34" charset="0"/>
                <a:ea typeface="Quattrocento Bold" pitchFamily="34" charset="-122"/>
                <a:cs typeface="Quattrocento Bold" pitchFamily="34" charset="-120"/>
              </a:rPr>
              <a:t>The clinical signals are present. The diagnosis is absent. </a:t>
            </a:r>
            <a:endParaRPr lang="en-US" sz="1350" dirty="0"/>
          </a:p>
        </p:txBody>
      </p:sp>
      <p:sp>
        <p:nvSpPr>
          <p:cNvPr id="17" name="Shape 15"/>
          <p:cNvSpPr/>
          <p:nvPr/>
        </p:nvSpPr>
        <p:spPr>
          <a:xfrm>
            <a:off x="698086" y="5696049"/>
            <a:ext cx="19050" cy="671909"/>
          </a:xfrm>
          <a:prstGeom prst="roundRect">
            <a:avLst>
              <a:gd name="adj" fmla="val 49999"/>
            </a:avLst>
          </a:prstGeom>
          <a:solidFill>
            <a:srgbClr val="EF9C82"/>
          </a:solidFill>
          <a:ln/>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19809" y="0"/>
            <a:ext cx="4571886" cy="6858000"/>
          </a:xfrm>
          <a:prstGeom prst="rect">
            <a:avLst/>
          </a:prstGeom>
        </p:spPr>
      </p:pic>
      <p:sp>
        <p:nvSpPr>
          <p:cNvPr id="3" name="Shape 0"/>
          <p:cNvSpPr/>
          <p:nvPr/>
        </p:nvSpPr>
        <p:spPr>
          <a:xfrm>
            <a:off x="698086" y="2497237"/>
            <a:ext cx="932236" cy="265113"/>
          </a:xfrm>
          <a:prstGeom prst="roundRect">
            <a:avLst>
              <a:gd name="adj" fmla="val 7901"/>
            </a:avLst>
          </a:prstGeom>
          <a:solidFill>
            <a:srgbClr val="441709"/>
          </a:solidFill>
          <a:ln/>
        </p:spPr>
        <p:txBody>
          <a:bodyPr/>
          <a:lstStyle/>
          <a:p>
            <a:endParaRPr lang="en-US"/>
          </a:p>
        </p:txBody>
      </p:sp>
      <p:sp>
        <p:nvSpPr>
          <p:cNvPr id="4" name="Text 1"/>
          <p:cNvSpPr/>
          <p:nvPr/>
        </p:nvSpPr>
        <p:spPr>
          <a:xfrm>
            <a:off x="802759" y="2549525"/>
            <a:ext cx="1332474" cy="160536"/>
          </a:xfrm>
          <a:prstGeom prst="rect">
            <a:avLst/>
          </a:prstGeom>
          <a:noFill/>
          <a:ln/>
        </p:spPr>
        <p:txBody>
          <a:bodyPr wrap="none" lIns="0" tIns="0" rIns="0" bIns="0" rtlCol="0" anchor="t"/>
          <a:lstStyle/>
          <a:p>
            <a:pPr marL="0" indent="0" algn="l">
              <a:lnSpc>
                <a:spcPct val="96000"/>
              </a:lnSpc>
              <a:buNone/>
            </a:pPr>
            <a:r>
              <a:rPr lang="en-US" sz="1050" dirty="0">
                <a:solidFill>
                  <a:srgbClr val="F9EEE7"/>
                </a:solidFill>
                <a:latin typeface="Quattrocento" pitchFamily="34" charset="0"/>
                <a:ea typeface="Quattrocento" pitchFamily="34" charset="-122"/>
                <a:cs typeface="Quattrocento" pitchFamily="34" charset="-120"/>
              </a:rPr>
              <a:t>CHAPTER 3</a:t>
            </a:r>
            <a:endParaRPr lang="en-US" sz="1050" dirty="0"/>
          </a:p>
        </p:txBody>
      </p:sp>
      <p:sp>
        <p:nvSpPr>
          <p:cNvPr id="5" name="Text 2"/>
          <p:cNvSpPr/>
          <p:nvPr/>
        </p:nvSpPr>
        <p:spPr>
          <a:xfrm>
            <a:off x="698086" y="2928094"/>
            <a:ext cx="6223638" cy="708422"/>
          </a:xfrm>
          <a:prstGeom prst="rect">
            <a:avLst/>
          </a:prstGeom>
          <a:noFill/>
          <a:ln/>
        </p:spPr>
        <p:txBody>
          <a:bodyPr wrap="none" lIns="0" tIns="0" rIns="0" bIns="0" rtlCol="0" anchor="t"/>
          <a:lstStyle/>
          <a:p>
            <a:pPr marL="0" indent="0" algn="l">
              <a:lnSpc>
                <a:spcPct val="104000"/>
              </a:lnSpc>
              <a:buNone/>
            </a:pPr>
            <a:r>
              <a:rPr lang="en-US" sz="4450" dirty="0">
                <a:solidFill>
                  <a:srgbClr val="FFD9BE"/>
                </a:solidFill>
                <a:latin typeface="Quattrocento" pitchFamily="34" charset="0"/>
                <a:ea typeface="Quattrocento" pitchFamily="34" charset="-122"/>
                <a:cs typeface="Quattrocento" pitchFamily="34" charset="-120"/>
              </a:rPr>
              <a:t>Sleep's Cost at Work</a:t>
            </a:r>
            <a:endParaRPr lang="en-US" sz="4450" dirty="0"/>
          </a:p>
        </p:txBody>
      </p:sp>
      <p:sp>
        <p:nvSpPr>
          <p:cNvPr id="6" name="Text 3"/>
          <p:cNvSpPr/>
          <p:nvPr/>
        </p:nvSpPr>
        <p:spPr>
          <a:xfrm>
            <a:off x="698086" y="3802261"/>
            <a:ext cx="6223638"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F9EEE7"/>
                </a:solidFill>
                <a:latin typeface="Quattrocento" pitchFamily="34" charset="0"/>
                <a:ea typeface="Quattrocento" pitchFamily="34" charset="-122"/>
                <a:cs typeface="Quattrocento" pitchFamily="34" charset="-120"/>
              </a:rPr>
              <a:t>The productivity loss is real, measurable, and already being paid. </a:t>
            </a:r>
          </a:p>
          <a:p>
            <a:pPr marL="0" indent="0" algn="l">
              <a:lnSpc>
                <a:spcPct val="133000"/>
              </a:lnSpc>
              <a:buNone/>
            </a:pPr>
            <a:r>
              <a:rPr lang="en-US" sz="1350" dirty="0">
                <a:solidFill>
                  <a:srgbClr val="F9EEE7"/>
                </a:solidFill>
                <a:latin typeface="Quattrocento" pitchFamily="34" charset="0"/>
                <a:ea typeface="Quattrocento" pitchFamily="34" charset="-122"/>
                <a:cs typeface="Quattrocento" pitchFamily="34" charset="-120"/>
              </a:rPr>
              <a:t>Most employers are simply not measuring it.</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0">
            <a:extLst>
              <a:ext uri="{FF2B5EF4-FFF2-40B4-BE49-F238E27FC236}">
                <a16:creationId xmlns:a16="http://schemas.microsoft.com/office/drawing/2014/main" id="{875A1DB0-6E71-C460-255C-7522E792CD1A}"/>
              </a:ext>
            </a:extLst>
          </p:cNvPr>
          <p:cNvSpPr/>
          <p:nvPr/>
        </p:nvSpPr>
        <p:spPr>
          <a:xfrm>
            <a:off x="698086" y="771524"/>
            <a:ext cx="10795524" cy="505321"/>
          </a:xfrm>
          <a:prstGeom prst="rect">
            <a:avLst/>
          </a:prstGeom>
          <a:noFill/>
          <a:ln/>
        </p:spPr>
        <p:txBody>
          <a:bodyPr wrap="none" lIns="0" tIns="0" rIns="0" bIns="0" rtlCol="0" anchor="t"/>
          <a:lstStyle/>
          <a:p>
            <a:pPr marL="0" indent="0" algn="l">
              <a:lnSpc>
                <a:spcPct val="104000"/>
              </a:lnSpc>
              <a:buNone/>
            </a:pPr>
            <a:r>
              <a:rPr lang="en-US" sz="3150" dirty="0">
                <a:solidFill>
                  <a:srgbClr val="FFD9BE"/>
                </a:solidFill>
                <a:latin typeface="Quattrocento" pitchFamily="34" charset="0"/>
                <a:ea typeface="Quattrocento" pitchFamily="34" charset="-122"/>
                <a:cs typeface="Quattrocento" pitchFamily="34" charset="-120"/>
              </a:rPr>
              <a:t>Work is following Singaporeans into Bed</a:t>
            </a:r>
            <a:endParaRPr lang="en-US" sz="3150" dirty="0"/>
          </a:p>
        </p:txBody>
      </p:sp>
      <p:sp>
        <p:nvSpPr>
          <p:cNvPr id="9" name="Text 2">
            <a:extLst>
              <a:ext uri="{FF2B5EF4-FFF2-40B4-BE49-F238E27FC236}">
                <a16:creationId xmlns:a16="http://schemas.microsoft.com/office/drawing/2014/main" id="{647EC210-DE35-399C-138A-1C5D5A9A34F1}"/>
              </a:ext>
            </a:extLst>
          </p:cNvPr>
          <p:cNvSpPr/>
          <p:nvPr/>
        </p:nvSpPr>
        <p:spPr>
          <a:xfrm>
            <a:off x="717136" y="2097434"/>
            <a:ext cx="5288624" cy="575965"/>
          </a:xfrm>
          <a:prstGeom prst="rect">
            <a:avLst/>
          </a:prstGeom>
          <a:noFill/>
          <a:ln/>
        </p:spPr>
        <p:txBody>
          <a:bodyPr wrap="none" lIns="0" tIns="0" rIns="0" bIns="0" rtlCol="0" anchor="t"/>
          <a:lstStyle/>
          <a:p>
            <a:pPr marL="0" indent="0" algn="ctr">
              <a:lnSpc>
                <a:spcPct val="83000"/>
              </a:lnSpc>
              <a:buNone/>
            </a:pPr>
            <a:r>
              <a:rPr lang="en-US" sz="4500" dirty="0">
                <a:solidFill>
                  <a:srgbClr val="F9EEE7"/>
                </a:solidFill>
                <a:latin typeface="Quattrocento" pitchFamily="34" charset="0"/>
                <a:ea typeface="Quattrocento" pitchFamily="34" charset="-122"/>
                <a:cs typeface="Quattrocento" pitchFamily="34" charset="-120"/>
              </a:rPr>
              <a:t>71%</a:t>
            </a:r>
            <a:endParaRPr lang="en-US" sz="4500" dirty="0"/>
          </a:p>
        </p:txBody>
      </p:sp>
      <p:sp>
        <p:nvSpPr>
          <p:cNvPr id="11" name="Text 3">
            <a:extLst>
              <a:ext uri="{FF2B5EF4-FFF2-40B4-BE49-F238E27FC236}">
                <a16:creationId xmlns:a16="http://schemas.microsoft.com/office/drawing/2014/main" id="{5D98B891-EC8D-9092-F8CF-982216AED638}"/>
              </a:ext>
            </a:extLst>
          </p:cNvPr>
          <p:cNvSpPr/>
          <p:nvPr/>
        </p:nvSpPr>
        <p:spPr>
          <a:xfrm>
            <a:off x="698086" y="2709069"/>
            <a:ext cx="5288624" cy="256679"/>
          </a:xfrm>
          <a:prstGeom prst="rect">
            <a:avLst/>
          </a:prstGeom>
          <a:noFill/>
          <a:ln/>
        </p:spPr>
        <p:txBody>
          <a:bodyPr wrap="none" lIns="0" tIns="0" rIns="0" bIns="0" rtlCol="0" anchor="t"/>
          <a:lstStyle/>
          <a:p>
            <a:pPr marL="0" indent="0" algn="ctr">
              <a:lnSpc>
                <a:spcPct val="104000"/>
              </a:lnSpc>
              <a:buNone/>
            </a:pPr>
            <a:r>
              <a:rPr lang="en-US" sz="1600" dirty="0">
                <a:solidFill>
                  <a:srgbClr val="F9EEE7"/>
                </a:solidFill>
                <a:latin typeface="Quattrocento" pitchFamily="34" charset="0"/>
                <a:ea typeface="Quattrocento" pitchFamily="34" charset="-122"/>
                <a:cs typeface="Quattrocento" pitchFamily="34" charset="-120"/>
              </a:rPr>
              <a:t>7 in 10 have sacrificed sleep to keep up with Work Demands</a:t>
            </a:r>
          </a:p>
        </p:txBody>
      </p:sp>
      <p:sp>
        <p:nvSpPr>
          <p:cNvPr id="17" name="Text 6">
            <a:extLst>
              <a:ext uri="{FF2B5EF4-FFF2-40B4-BE49-F238E27FC236}">
                <a16:creationId xmlns:a16="http://schemas.microsoft.com/office/drawing/2014/main" id="{FF56CE00-F366-B17B-C25A-2FDD1384264E}"/>
              </a:ext>
            </a:extLst>
          </p:cNvPr>
          <p:cNvSpPr/>
          <p:nvPr/>
        </p:nvSpPr>
        <p:spPr>
          <a:xfrm>
            <a:off x="6204886" y="2709069"/>
            <a:ext cx="5288723" cy="256679"/>
          </a:xfrm>
          <a:prstGeom prst="rect">
            <a:avLst/>
          </a:prstGeom>
          <a:noFill/>
          <a:ln/>
        </p:spPr>
        <p:txBody>
          <a:bodyPr wrap="none" lIns="0" tIns="0" rIns="0" bIns="0" rtlCol="0" anchor="t"/>
          <a:lstStyle/>
          <a:p>
            <a:pPr marL="0" indent="0" algn="ctr">
              <a:lnSpc>
                <a:spcPct val="104000"/>
              </a:lnSpc>
              <a:buNone/>
            </a:pPr>
            <a:endParaRPr lang="en-US" sz="1600" dirty="0"/>
          </a:p>
        </p:txBody>
      </p:sp>
      <p:sp>
        <p:nvSpPr>
          <p:cNvPr id="21" name="Text 8">
            <a:extLst>
              <a:ext uri="{FF2B5EF4-FFF2-40B4-BE49-F238E27FC236}">
                <a16:creationId xmlns:a16="http://schemas.microsoft.com/office/drawing/2014/main" id="{BB134461-A488-DEE4-F8F4-17DCD220AA51}"/>
              </a:ext>
            </a:extLst>
          </p:cNvPr>
          <p:cNvSpPr/>
          <p:nvPr/>
        </p:nvSpPr>
        <p:spPr>
          <a:xfrm>
            <a:off x="698086" y="3974731"/>
            <a:ext cx="5288624" cy="575965"/>
          </a:xfrm>
          <a:prstGeom prst="rect">
            <a:avLst/>
          </a:prstGeom>
          <a:noFill/>
          <a:ln/>
        </p:spPr>
        <p:txBody>
          <a:bodyPr wrap="none" lIns="0" tIns="0" rIns="0" bIns="0" rtlCol="0" anchor="t"/>
          <a:lstStyle/>
          <a:p>
            <a:pPr marL="0" indent="0" algn="ctr">
              <a:lnSpc>
                <a:spcPct val="83000"/>
              </a:lnSpc>
              <a:buNone/>
            </a:pPr>
            <a:r>
              <a:rPr lang="en-US" sz="4500" dirty="0">
                <a:solidFill>
                  <a:srgbClr val="F9EEE7"/>
                </a:solidFill>
                <a:latin typeface="Quattrocento" pitchFamily="34" charset="0"/>
                <a:ea typeface="Quattrocento" pitchFamily="34" charset="-122"/>
                <a:cs typeface="Quattrocento" pitchFamily="34" charset="-120"/>
              </a:rPr>
              <a:t>38%</a:t>
            </a:r>
            <a:endParaRPr lang="en-US" sz="4500" dirty="0"/>
          </a:p>
        </p:txBody>
      </p:sp>
      <p:sp>
        <p:nvSpPr>
          <p:cNvPr id="23" name="Text 9">
            <a:extLst>
              <a:ext uri="{FF2B5EF4-FFF2-40B4-BE49-F238E27FC236}">
                <a16:creationId xmlns:a16="http://schemas.microsoft.com/office/drawing/2014/main" id="{EAE38D20-6760-6EDA-EF24-EFDC0AF50D81}"/>
              </a:ext>
            </a:extLst>
          </p:cNvPr>
          <p:cNvSpPr/>
          <p:nvPr/>
        </p:nvSpPr>
        <p:spPr>
          <a:xfrm>
            <a:off x="698086" y="4579938"/>
            <a:ext cx="5288624" cy="256679"/>
          </a:xfrm>
          <a:prstGeom prst="rect">
            <a:avLst/>
          </a:prstGeom>
          <a:noFill/>
          <a:ln/>
        </p:spPr>
        <p:txBody>
          <a:bodyPr wrap="none" lIns="0" tIns="0" rIns="0" bIns="0" rtlCol="0" anchor="t"/>
          <a:lstStyle/>
          <a:p>
            <a:pPr marL="0" indent="0" algn="ctr">
              <a:lnSpc>
                <a:spcPct val="104000"/>
              </a:lnSpc>
              <a:buNone/>
            </a:pPr>
            <a:r>
              <a:rPr lang="en-US" sz="1600" dirty="0">
                <a:solidFill>
                  <a:srgbClr val="F9EEE7"/>
                </a:solidFill>
                <a:latin typeface="Quattrocento" pitchFamily="34" charset="0"/>
                <a:ea typeface="Quattrocento" pitchFamily="34" charset="-122"/>
                <a:cs typeface="Quattrocento" pitchFamily="34" charset="-120"/>
              </a:rPr>
              <a:t>Cutting sleep short at least once a week for work </a:t>
            </a:r>
            <a:endParaRPr lang="en-US" sz="1600" dirty="0"/>
          </a:p>
        </p:txBody>
      </p:sp>
      <p:sp>
        <p:nvSpPr>
          <p:cNvPr id="35" name="Text 2">
            <a:extLst>
              <a:ext uri="{FF2B5EF4-FFF2-40B4-BE49-F238E27FC236}">
                <a16:creationId xmlns:a16="http://schemas.microsoft.com/office/drawing/2014/main" id="{8C65CE35-D867-10FD-80F2-4B115CE3480A}"/>
              </a:ext>
            </a:extLst>
          </p:cNvPr>
          <p:cNvSpPr/>
          <p:nvPr/>
        </p:nvSpPr>
        <p:spPr>
          <a:xfrm>
            <a:off x="6423161" y="2068453"/>
            <a:ext cx="5288624" cy="575965"/>
          </a:xfrm>
          <a:prstGeom prst="rect">
            <a:avLst/>
          </a:prstGeom>
          <a:noFill/>
          <a:ln/>
        </p:spPr>
        <p:txBody>
          <a:bodyPr wrap="none" lIns="0" tIns="0" rIns="0" bIns="0" rtlCol="0" anchor="t"/>
          <a:lstStyle/>
          <a:p>
            <a:pPr marL="0" indent="0" algn="ctr">
              <a:lnSpc>
                <a:spcPct val="83000"/>
              </a:lnSpc>
              <a:buNone/>
            </a:pPr>
            <a:r>
              <a:rPr lang="en-US" sz="4500" dirty="0">
                <a:solidFill>
                  <a:srgbClr val="F9EEE7"/>
                </a:solidFill>
                <a:latin typeface="Quattrocento" pitchFamily="34" charset="0"/>
                <a:ea typeface="Quattrocento" pitchFamily="34" charset="-122"/>
                <a:cs typeface="Quattrocento" pitchFamily="34" charset="-120"/>
              </a:rPr>
              <a:t>1 in 4 </a:t>
            </a:r>
            <a:endParaRPr lang="en-US" sz="4500" dirty="0"/>
          </a:p>
        </p:txBody>
      </p:sp>
      <p:sp>
        <p:nvSpPr>
          <p:cNvPr id="37" name="Text 3">
            <a:extLst>
              <a:ext uri="{FF2B5EF4-FFF2-40B4-BE49-F238E27FC236}">
                <a16:creationId xmlns:a16="http://schemas.microsoft.com/office/drawing/2014/main" id="{ACA5AC8D-786E-37D6-52FA-C9FF033A6B35}"/>
              </a:ext>
            </a:extLst>
          </p:cNvPr>
          <p:cNvSpPr/>
          <p:nvPr/>
        </p:nvSpPr>
        <p:spPr>
          <a:xfrm>
            <a:off x="6404111" y="2680088"/>
            <a:ext cx="5288624" cy="256679"/>
          </a:xfrm>
          <a:prstGeom prst="rect">
            <a:avLst/>
          </a:prstGeom>
          <a:noFill/>
          <a:ln/>
        </p:spPr>
        <p:txBody>
          <a:bodyPr wrap="none" lIns="0" tIns="0" rIns="0" bIns="0" rtlCol="0" anchor="t"/>
          <a:lstStyle/>
          <a:p>
            <a:pPr marL="0" indent="0" algn="ctr">
              <a:lnSpc>
                <a:spcPct val="104000"/>
              </a:lnSpc>
              <a:buNone/>
            </a:pPr>
            <a:r>
              <a:rPr lang="en-US" sz="1600" dirty="0">
                <a:solidFill>
                  <a:srgbClr val="F9EEE7"/>
                </a:solidFill>
                <a:latin typeface="Quattrocento" pitchFamily="34" charset="0"/>
                <a:ea typeface="Quattrocento" pitchFamily="34" charset="-122"/>
                <a:cs typeface="Quattrocento" pitchFamily="34" charset="-120"/>
              </a:rPr>
              <a:t>Check work emails/message in bed </a:t>
            </a:r>
          </a:p>
          <a:p>
            <a:pPr marL="0" indent="0" algn="ctr">
              <a:lnSpc>
                <a:spcPct val="104000"/>
              </a:lnSpc>
              <a:buNone/>
            </a:pPr>
            <a:r>
              <a:rPr lang="en-US" sz="1600" dirty="0">
                <a:solidFill>
                  <a:srgbClr val="F9EEE7"/>
                </a:solidFill>
                <a:latin typeface="Quattrocento" pitchFamily="34" charset="0"/>
                <a:ea typeface="Quattrocento" pitchFamily="34" charset="-122"/>
                <a:cs typeface="Quattrocento" pitchFamily="34" charset="-120"/>
              </a:rPr>
              <a:t>at least 3-4 times a week</a:t>
            </a:r>
          </a:p>
        </p:txBody>
      </p:sp>
      <p:sp>
        <p:nvSpPr>
          <p:cNvPr id="39" name="Text 2">
            <a:extLst>
              <a:ext uri="{FF2B5EF4-FFF2-40B4-BE49-F238E27FC236}">
                <a16:creationId xmlns:a16="http://schemas.microsoft.com/office/drawing/2014/main" id="{0B16347F-893C-BB92-9D06-3C5B6C3775DF}"/>
              </a:ext>
            </a:extLst>
          </p:cNvPr>
          <p:cNvSpPr/>
          <p:nvPr/>
        </p:nvSpPr>
        <p:spPr>
          <a:xfrm>
            <a:off x="6115050" y="3974731"/>
            <a:ext cx="5288624" cy="575965"/>
          </a:xfrm>
          <a:prstGeom prst="rect">
            <a:avLst/>
          </a:prstGeom>
          <a:noFill/>
          <a:ln/>
        </p:spPr>
        <p:txBody>
          <a:bodyPr wrap="none" lIns="0" tIns="0" rIns="0" bIns="0" rtlCol="0" anchor="t"/>
          <a:lstStyle/>
          <a:p>
            <a:pPr marL="0" indent="0" algn="ctr">
              <a:lnSpc>
                <a:spcPct val="83000"/>
              </a:lnSpc>
              <a:buNone/>
            </a:pPr>
            <a:r>
              <a:rPr lang="en-US" sz="4500" dirty="0">
                <a:solidFill>
                  <a:srgbClr val="F9EEE7"/>
                </a:solidFill>
                <a:latin typeface="Quattrocento" pitchFamily="34" charset="0"/>
                <a:ea typeface="Quattrocento" pitchFamily="34" charset="-122"/>
                <a:cs typeface="Quattrocento" pitchFamily="34" charset="-120"/>
              </a:rPr>
              <a:t>12%</a:t>
            </a:r>
            <a:endParaRPr lang="en-US" sz="4500" dirty="0"/>
          </a:p>
        </p:txBody>
      </p:sp>
      <p:sp>
        <p:nvSpPr>
          <p:cNvPr id="41" name="Text 3">
            <a:extLst>
              <a:ext uri="{FF2B5EF4-FFF2-40B4-BE49-F238E27FC236}">
                <a16:creationId xmlns:a16="http://schemas.microsoft.com/office/drawing/2014/main" id="{7B113E63-5F13-12AB-F8F7-5195EEC1EF92}"/>
              </a:ext>
            </a:extLst>
          </p:cNvPr>
          <p:cNvSpPr/>
          <p:nvPr/>
        </p:nvSpPr>
        <p:spPr>
          <a:xfrm>
            <a:off x="6096000" y="4586366"/>
            <a:ext cx="5288624" cy="256679"/>
          </a:xfrm>
          <a:prstGeom prst="rect">
            <a:avLst/>
          </a:prstGeom>
          <a:noFill/>
          <a:ln/>
        </p:spPr>
        <p:txBody>
          <a:bodyPr wrap="none" lIns="0" tIns="0" rIns="0" bIns="0" rtlCol="0" anchor="t"/>
          <a:lstStyle/>
          <a:p>
            <a:pPr marL="0" indent="0" algn="ctr">
              <a:lnSpc>
                <a:spcPct val="104000"/>
              </a:lnSpc>
              <a:buNone/>
            </a:pPr>
            <a:r>
              <a:rPr lang="en-US" sz="1600" dirty="0">
                <a:solidFill>
                  <a:srgbClr val="F9EEE7"/>
                </a:solidFill>
                <a:latin typeface="Quattrocento" pitchFamily="34" charset="0"/>
                <a:ea typeface="Quattrocento" pitchFamily="34" charset="-122"/>
                <a:cs typeface="Quattrocento" pitchFamily="34" charset="-120"/>
              </a:rPr>
              <a:t>Check work emails/message in bed </a:t>
            </a:r>
          </a:p>
          <a:p>
            <a:pPr marL="0" indent="0" algn="ctr">
              <a:lnSpc>
                <a:spcPct val="104000"/>
              </a:lnSpc>
              <a:buNone/>
            </a:pPr>
            <a:r>
              <a:rPr lang="en-US" sz="1600" dirty="0">
                <a:solidFill>
                  <a:srgbClr val="F9EEE7"/>
                </a:solidFill>
                <a:latin typeface="Quattrocento" pitchFamily="34" charset="0"/>
                <a:ea typeface="Quattrocento" pitchFamily="34" charset="-122"/>
                <a:cs typeface="Quattrocento" pitchFamily="34" charset="-120"/>
              </a:rPr>
              <a:t>Almost every day</a:t>
            </a:r>
          </a:p>
        </p:txBody>
      </p:sp>
      <p:sp>
        <p:nvSpPr>
          <p:cNvPr id="43" name="TextBox 42">
            <a:extLst>
              <a:ext uri="{FF2B5EF4-FFF2-40B4-BE49-F238E27FC236}">
                <a16:creationId xmlns:a16="http://schemas.microsoft.com/office/drawing/2014/main" id="{3E0ADA78-9258-8DBB-2AB2-65390B06605D}"/>
              </a:ext>
            </a:extLst>
          </p:cNvPr>
          <p:cNvSpPr txBox="1"/>
          <p:nvPr/>
        </p:nvSpPr>
        <p:spPr>
          <a:xfrm>
            <a:off x="944217" y="5599957"/>
            <a:ext cx="10088218" cy="369332"/>
          </a:xfrm>
          <a:prstGeom prst="rect">
            <a:avLst/>
          </a:prstGeom>
          <a:solidFill>
            <a:srgbClr val="C00000"/>
          </a:solidFill>
        </p:spPr>
        <p:txBody>
          <a:bodyPr wrap="square">
            <a:spAutoFit/>
          </a:bodyPr>
          <a:lstStyle/>
          <a:p>
            <a:r>
              <a:rPr lang="en-US" dirty="0">
                <a:solidFill>
                  <a:schemeClr val="bg1"/>
                </a:solidFill>
              </a:rPr>
              <a:t>Poor sleep isn't just about bedtime habits. For many workers, work itself is competing with sleep.</a:t>
            </a:r>
          </a:p>
        </p:txBody>
      </p:sp>
    </p:spTree>
    <p:extLst>
      <p:ext uri="{BB962C8B-B14F-4D97-AF65-F5344CB8AC3E}">
        <p14:creationId xmlns:p14="http://schemas.microsoft.com/office/powerpoint/2010/main" val="40335939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98086" y="771524"/>
            <a:ext cx="10795524" cy="505321"/>
          </a:xfrm>
          <a:prstGeom prst="rect">
            <a:avLst/>
          </a:prstGeom>
          <a:noFill/>
          <a:ln/>
        </p:spPr>
        <p:txBody>
          <a:bodyPr wrap="none" lIns="0" tIns="0" rIns="0" bIns="0" rtlCol="0" anchor="t"/>
          <a:lstStyle/>
          <a:p>
            <a:pPr marL="0" indent="0" algn="l">
              <a:lnSpc>
                <a:spcPct val="104000"/>
              </a:lnSpc>
              <a:buNone/>
            </a:pPr>
            <a:r>
              <a:rPr lang="en-US" sz="3150" dirty="0">
                <a:solidFill>
                  <a:srgbClr val="FFD9BE"/>
                </a:solidFill>
                <a:latin typeface="Quattrocento" pitchFamily="34" charset="0"/>
                <a:ea typeface="Quattrocento" pitchFamily="34" charset="-122"/>
                <a:cs typeface="Quattrocento" pitchFamily="34" charset="-120"/>
              </a:rPr>
              <a:t>Employers Are Paying for Poor Sleep — Without Knowing It</a:t>
            </a:r>
            <a:endParaRPr lang="en-US" sz="3150" dirty="0"/>
          </a:p>
        </p:txBody>
      </p:sp>
      <p:sp>
        <p:nvSpPr>
          <p:cNvPr id="3" name="Shape 1"/>
          <p:cNvSpPr/>
          <p:nvPr/>
        </p:nvSpPr>
        <p:spPr>
          <a:xfrm>
            <a:off x="574363" y="1928019"/>
            <a:ext cx="6097554" cy="4451547"/>
          </a:xfrm>
          <a:prstGeom prst="roundRect">
            <a:avLst>
              <a:gd name="adj" fmla="val 505"/>
            </a:avLst>
          </a:prstGeom>
          <a:solidFill>
            <a:srgbClr val="1D4241"/>
          </a:solidFill>
          <a:ln/>
        </p:spPr>
        <p:txBody>
          <a:bodyPr/>
          <a:lstStyle/>
          <a:p>
            <a:endParaRPr lang="en-US"/>
          </a:p>
        </p:txBody>
      </p:sp>
      <p:sp>
        <p:nvSpPr>
          <p:cNvPr id="5" name="Shape 3"/>
          <p:cNvSpPr/>
          <p:nvPr/>
        </p:nvSpPr>
        <p:spPr>
          <a:xfrm>
            <a:off x="739123" y="2753688"/>
            <a:ext cx="1994138" cy="1583432"/>
          </a:xfrm>
          <a:prstGeom prst="roundRect">
            <a:avLst>
              <a:gd name="adj" fmla="val 1628"/>
            </a:avLst>
          </a:prstGeom>
          <a:solidFill>
            <a:srgbClr val="315251"/>
          </a:solidFill>
          <a:ln/>
        </p:spPr>
        <p:txBody>
          <a:bodyPr/>
          <a:lstStyle/>
          <a:p>
            <a:endParaRPr lang="en-US"/>
          </a:p>
        </p:txBody>
      </p:sp>
      <p:sp>
        <p:nvSpPr>
          <p:cNvPr id="6" name="Text 4"/>
          <p:cNvSpPr/>
          <p:nvPr/>
        </p:nvSpPr>
        <p:spPr>
          <a:xfrm>
            <a:off x="910867" y="2925435"/>
            <a:ext cx="2118069" cy="252611"/>
          </a:xfrm>
          <a:prstGeom prst="rect">
            <a:avLst/>
          </a:prstGeom>
          <a:noFill/>
          <a:ln/>
        </p:spPr>
        <p:txBody>
          <a:bodyPr wrap="none" lIns="0" tIns="0" rIns="0" bIns="0" rtlCol="0" anchor="t"/>
          <a:lstStyle/>
          <a:p>
            <a:pPr marL="0" indent="0" algn="l">
              <a:lnSpc>
                <a:spcPct val="104000"/>
              </a:lnSpc>
              <a:buNone/>
            </a:pPr>
            <a:r>
              <a:rPr lang="en-US" sz="2800" b="1" dirty="0">
                <a:solidFill>
                  <a:schemeClr val="accent4">
                    <a:lumMod val="60000"/>
                    <a:lumOff val="40000"/>
                  </a:schemeClr>
                </a:solidFill>
                <a:latin typeface="Quattrocento" pitchFamily="34" charset="0"/>
                <a:ea typeface="Quattrocento" pitchFamily="34" charset="-122"/>
                <a:cs typeface="Quattrocento" pitchFamily="34" charset="-120"/>
              </a:rPr>
              <a:t>97%</a:t>
            </a:r>
            <a:endParaRPr lang="en-US" sz="2800" b="1" dirty="0">
              <a:solidFill>
                <a:schemeClr val="accent4">
                  <a:lumMod val="60000"/>
                  <a:lumOff val="40000"/>
                </a:schemeClr>
              </a:solidFill>
            </a:endParaRPr>
          </a:p>
        </p:txBody>
      </p:sp>
      <p:sp>
        <p:nvSpPr>
          <p:cNvPr id="7" name="Text 5"/>
          <p:cNvSpPr/>
          <p:nvPr/>
        </p:nvSpPr>
        <p:spPr>
          <a:xfrm>
            <a:off x="910867" y="3347115"/>
            <a:ext cx="1494403" cy="545505"/>
          </a:xfrm>
          <a:prstGeom prst="rect">
            <a:avLst/>
          </a:prstGeom>
          <a:noFill/>
          <a:ln/>
        </p:spPr>
        <p:txBody>
          <a:bodyPr wrap="square" lIns="0" tIns="0" rIns="0" bIns="0" rtlCol="0" anchor="t">
            <a:normAutofit fontScale="92500"/>
          </a:bodyPr>
          <a:lstStyle/>
          <a:p>
            <a:pPr marL="0" indent="0" algn="l">
              <a:lnSpc>
                <a:spcPct val="132000"/>
              </a:lnSpc>
              <a:buNone/>
            </a:pPr>
            <a:r>
              <a:rPr lang="en-US" sz="1350" dirty="0">
                <a:solidFill>
                  <a:srgbClr val="F9EEE7"/>
                </a:solidFill>
                <a:latin typeface="Quattrocento" pitchFamily="34" charset="0"/>
                <a:ea typeface="Quattrocento" pitchFamily="34" charset="-122"/>
                <a:cs typeface="Quattrocento" pitchFamily="34" charset="-120"/>
              </a:rPr>
              <a:t>Report a productivity drop after poor sleep</a:t>
            </a:r>
            <a:endParaRPr lang="en-US" sz="1350" dirty="0"/>
          </a:p>
        </p:txBody>
      </p:sp>
      <p:sp>
        <p:nvSpPr>
          <p:cNvPr id="8" name="Shape 6"/>
          <p:cNvSpPr/>
          <p:nvPr/>
        </p:nvSpPr>
        <p:spPr>
          <a:xfrm>
            <a:off x="739123" y="4503044"/>
            <a:ext cx="1994138" cy="1583432"/>
          </a:xfrm>
          <a:prstGeom prst="roundRect">
            <a:avLst>
              <a:gd name="adj" fmla="val 1628"/>
            </a:avLst>
          </a:prstGeom>
          <a:solidFill>
            <a:srgbClr val="315251"/>
          </a:solidFill>
          <a:ln/>
        </p:spPr>
        <p:txBody>
          <a:bodyPr/>
          <a:lstStyle/>
          <a:p>
            <a:endParaRPr lang="en-US"/>
          </a:p>
        </p:txBody>
      </p:sp>
      <p:sp>
        <p:nvSpPr>
          <p:cNvPr id="9" name="Text 7"/>
          <p:cNvSpPr/>
          <p:nvPr/>
        </p:nvSpPr>
        <p:spPr>
          <a:xfrm>
            <a:off x="910867" y="4672273"/>
            <a:ext cx="1325437" cy="252611"/>
          </a:xfrm>
          <a:prstGeom prst="rect">
            <a:avLst/>
          </a:prstGeom>
          <a:noFill/>
          <a:ln/>
        </p:spPr>
        <p:txBody>
          <a:bodyPr wrap="none" lIns="0" tIns="0" rIns="0" bIns="0" rtlCol="0" anchor="t"/>
          <a:lstStyle/>
          <a:p>
            <a:pPr marL="0" indent="0" algn="l">
              <a:lnSpc>
                <a:spcPct val="104000"/>
              </a:lnSpc>
              <a:buNone/>
            </a:pPr>
            <a:r>
              <a:rPr lang="en-US" sz="2800" b="1" dirty="0">
                <a:solidFill>
                  <a:schemeClr val="accent4">
                    <a:lumMod val="60000"/>
                    <a:lumOff val="40000"/>
                  </a:schemeClr>
                </a:solidFill>
                <a:latin typeface="Quattrocento" pitchFamily="34" charset="0"/>
                <a:ea typeface="Quattrocento" pitchFamily="34" charset="-122"/>
                <a:cs typeface="Quattrocento" pitchFamily="34" charset="-120"/>
              </a:rPr>
              <a:t>58%</a:t>
            </a:r>
            <a:endParaRPr lang="en-US" sz="2800" b="1" dirty="0">
              <a:solidFill>
                <a:schemeClr val="accent4">
                  <a:lumMod val="60000"/>
                  <a:lumOff val="40000"/>
                </a:schemeClr>
              </a:solidFill>
            </a:endParaRPr>
          </a:p>
        </p:txBody>
      </p:sp>
      <p:sp>
        <p:nvSpPr>
          <p:cNvPr id="10" name="Text 8"/>
          <p:cNvSpPr/>
          <p:nvPr/>
        </p:nvSpPr>
        <p:spPr>
          <a:xfrm>
            <a:off x="910867" y="5093953"/>
            <a:ext cx="1325437" cy="818257"/>
          </a:xfrm>
          <a:prstGeom prst="rect">
            <a:avLst/>
          </a:prstGeom>
          <a:noFill/>
          <a:ln/>
        </p:spPr>
        <p:txBody>
          <a:bodyPr wrap="square" lIns="0" tIns="0" rIns="0" bIns="0" rtlCol="0" anchor="t">
            <a:normAutofit fontScale="92500" lnSpcReduction="20000"/>
          </a:bodyPr>
          <a:lstStyle/>
          <a:p>
            <a:pPr marL="0" indent="0" algn="l">
              <a:lnSpc>
                <a:spcPct val="132000"/>
              </a:lnSpc>
              <a:buNone/>
            </a:pPr>
            <a:r>
              <a:rPr lang="en-US" sz="1350" dirty="0">
                <a:solidFill>
                  <a:srgbClr val="F9EEE7"/>
                </a:solidFill>
                <a:latin typeface="Quattrocento" pitchFamily="34" charset="0"/>
                <a:ea typeface="Quattrocento" pitchFamily="34" charset="-122"/>
                <a:cs typeface="Quattrocento" pitchFamily="34" charset="-120"/>
              </a:rPr>
              <a:t>Say that drop exceeds 20% — a material business impact</a:t>
            </a:r>
            <a:endParaRPr lang="en-US" sz="1350" dirty="0"/>
          </a:p>
        </p:txBody>
      </p:sp>
      <p:sp>
        <p:nvSpPr>
          <p:cNvPr id="14" name="Text 12"/>
          <p:cNvSpPr/>
          <p:nvPr/>
        </p:nvSpPr>
        <p:spPr>
          <a:xfrm>
            <a:off x="6867353" y="4546437"/>
            <a:ext cx="4632606" cy="252611"/>
          </a:xfrm>
          <a:prstGeom prst="rect">
            <a:avLst/>
          </a:prstGeom>
          <a:noFill/>
          <a:ln/>
        </p:spPr>
        <p:txBody>
          <a:bodyPr wrap="none" lIns="0" tIns="0" rIns="0" bIns="0" rtlCol="0" anchor="t"/>
          <a:lstStyle/>
          <a:p>
            <a:pPr marL="0" indent="0" algn="l">
              <a:lnSpc>
                <a:spcPct val="104000"/>
              </a:lnSpc>
              <a:buNone/>
            </a:pPr>
            <a:r>
              <a:rPr lang="en-US" sz="1600" b="1" dirty="0">
                <a:solidFill>
                  <a:srgbClr val="F9EEE7"/>
                </a:solidFill>
                <a:latin typeface="Quattrocento" pitchFamily="34" charset="0"/>
                <a:ea typeface="Quattrocento" pitchFamily="34" charset="-122"/>
                <a:cs typeface="Quattrocento" pitchFamily="34" charset="-120"/>
              </a:rPr>
              <a:t>The High-Risk Paradox</a:t>
            </a:r>
            <a:endParaRPr lang="en-US" sz="1600" b="1" dirty="0"/>
          </a:p>
        </p:txBody>
      </p:sp>
      <p:sp>
        <p:nvSpPr>
          <p:cNvPr id="15" name="Text 13"/>
          <p:cNvSpPr/>
          <p:nvPr/>
        </p:nvSpPr>
        <p:spPr>
          <a:xfrm>
            <a:off x="6867353" y="4968117"/>
            <a:ext cx="4632606" cy="1195243"/>
          </a:xfrm>
          <a:prstGeom prst="rect">
            <a:avLst/>
          </a:prstGeom>
          <a:noFill/>
          <a:ln/>
        </p:spPr>
        <p:txBody>
          <a:bodyPr wrap="square" lIns="0" tIns="0" rIns="0" bIns="0" rtlCol="0" anchor="t">
            <a:normAutofit/>
          </a:bodyPr>
          <a:lstStyle/>
          <a:p>
            <a:pPr marL="0" indent="0" algn="l">
              <a:lnSpc>
                <a:spcPct val="132000"/>
              </a:lnSpc>
              <a:buNone/>
            </a:pPr>
            <a:r>
              <a:rPr lang="en-US" sz="1350" dirty="0">
                <a:solidFill>
                  <a:srgbClr val="F9EEE7"/>
                </a:solidFill>
                <a:latin typeface="Quattrocento" pitchFamily="34" charset="0"/>
                <a:ea typeface="Quattrocento" pitchFamily="34" charset="-122"/>
                <a:cs typeface="Quattrocento" pitchFamily="34" charset="-120"/>
              </a:rPr>
              <a:t>OSA High-risk workers are </a:t>
            </a:r>
            <a:r>
              <a:rPr lang="en-US" sz="1350" i="1" dirty="0">
                <a:solidFill>
                  <a:srgbClr val="F9EEE7"/>
                </a:solidFill>
                <a:latin typeface="Quattrocento" pitchFamily="34" charset="0"/>
                <a:ea typeface="Quattrocento" pitchFamily="34" charset="-122"/>
                <a:cs typeface="Quattrocento" pitchFamily="34" charset="-120"/>
              </a:rPr>
              <a:t>most likely</a:t>
            </a:r>
            <a:r>
              <a:rPr lang="en-US" sz="1350" dirty="0">
                <a:solidFill>
                  <a:srgbClr val="F9EEE7"/>
                </a:solidFill>
                <a:latin typeface="Quattrocento" pitchFamily="34" charset="0"/>
                <a:ea typeface="Quattrocento" pitchFamily="34" charset="-122"/>
                <a:cs typeface="Quattrocento" pitchFamily="34" charset="-120"/>
              </a:rPr>
              <a:t> to say poor sleep has </a:t>
            </a:r>
            <a:r>
              <a:rPr lang="en-US" sz="1350" i="1" dirty="0">
                <a:solidFill>
                  <a:srgbClr val="F9EEE7"/>
                </a:solidFill>
                <a:latin typeface="Quattrocento" pitchFamily="34" charset="0"/>
                <a:ea typeface="Quattrocento" pitchFamily="34" charset="-122"/>
                <a:cs typeface="Quattrocento" pitchFamily="34" charset="-120"/>
              </a:rPr>
              <a:t>no impact</a:t>
            </a:r>
            <a:r>
              <a:rPr lang="en-US" sz="1350" dirty="0">
                <a:solidFill>
                  <a:srgbClr val="F9EEE7"/>
                </a:solidFill>
                <a:latin typeface="Quattrocento" pitchFamily="34" charset="0"/>
                <a:ea typeface="Quattrocento" pitchFamily="34" charset="-122"/>
                <a:cs typeface="Quattrocento" pitchFamily="34" charset="-120"/>
              </a:rPr>
              <a:t> — the same desensitisation that conceals their condition. This is the third self-reported measure that understates this group’s risk rather than revealing it.</a:t>
            </a:r>
          </a:p>
          <a:p>
            <a:pPr marL="0" indent="0" algn="l">
              <a:lnSpc>
                <a:spcPct val="132000"/>
              </a:lnSpc>
              <a:buNone/>
            </a:pPr>
            <a:endParaRPr lang="en-US" sz="1350" dirty="0"/>
          </a:p>
        </p:txBody>
      </p:sp>
      <p:sp>
        <p:nvSpPr>
          <p:cNvPr id="16" name="Text 14"/>
          <p:cNvSpPr/>
          <p:nvPr/>
        </p:nvSpPr>
        <p:spPr>
          <a:xfrm>
            <a:off x="6872714" y="2421258"/>
            <a:ext cx="4632606" cy="252611"/>
          </a:xfrm>
          <a:prstGeom prst="rect">
            <a:avLst/>
          </a:prstGeom>
          <a:noFill/>
          <a:ln/>
        </p:spPr>
        <p:txBody>
          <a:bodyPr wrap="none" lIns="0" tIns="0" rIns="0" bIns="0" rtlCol="0" anchor="t"/>
          <a:lstStyle/>
          <a:p>
            <a:pPr marL="0" indent="0" algn="l">
              <a:lnSpc>
                <a:spcPct val="104000"/>
              </a:lnSpc>
              <a:buNone/>
            </a:pPr>
            <a:r>
              <a:rPr lang="en-US" sz="1600" b="1" dirty="0">
                <a:solidFill>
                  <a:srgbClr val="F9EEE7"/>
                </a:solidFill>
                <a:latin typeface="Quattrocento" pitchFamily="34" charset="0"/>
                <a:ea typeface="Quattrocento" pitchFamily="34" charset="-122"/>
                <a:cs typeface="Quattrocento" pitchFamily="34" charset="-120"/>
              </a:rPr>
              <a:t>The Employer Blind Spot</a:t>
            </a:r>
            <a:endParaRPr lang="en-US" sz="1600" b="1" dirty="0"/>
          </a:p>
        </p:txBody>
      </p:sp>
      <p:sp>
        <p:nvSpPr>
          <p:cNvPr id="17" name="Text 15"/>
          <p:cNvSpPr/>
          <p:nvPr/>
        </p:nvSpPr>
        <p:spPr>
          <a:xfrm>
            <a:off x="6872714" y="2842937"/>
            <a:ext cx="4632606" cy="818257"/>
          </a:xfrm>
          <a:prstGeom prst="rect">
            <a:avLst/>
          </a:prstGeom>
          <a:noFill/>
          <a:ln/>
        </p:spPr>
        <p:txBody>
          <a:bodyPr wrap="square" lIns="0" tIns="0" rIns="0" bIns="0" rtlCol="0" anchor="t">
            <a:normAutofit/>
          </a:bodyPr>
          <a:lstStyle/>
          <a:p>
            <a:pPr marL="0" indent="0" algn="l">
              <a:lnSpc>
                <a:spcPct val="132000"/>
              </a:lnSpc>
              <a:buNone/>
            </a:pPr>
            <a:r>
              <a:rPr lang="en-US" sz="1350" dirty="0">
                <a:solidFill>
                  <a:srgbClr val="F9EEE7"/>
                </a:solidFill>
                <a:latin typeface="Quattrocento" pitchFamily="34" charset="0"/>
                <a:ea typeface="Quattrocento" pitchFamily="34" charset="-122"/>
                <a:cs typeface="Quattrocento" pitchFamily="34" charset="-120"/>
              </a:rPr>
              <a:t>The cost is real, measurable, and already being paid. </a:t>
            </a:r>
            <a:r>
              <a:rPr lang="en-US" sz="1350" b="1" dirty="0">
                <a:solidFill>
                  <a:srgbClr val="F9EEE7"/>
                </a:solidFill>
                <a:latin typeface="Quattrocento Bold" pitchFamily="34" charset="0"/>
                <a:ea typeface="Quattrocento Bold" pitchFamily="34" charset="-122"/>
                <a:cs typeface="Quattrocento Bold" pitchFamily="34" charset="-120"/>
              </a:rPr>
              <a:t>Most employers are not measuring it.</a:t>
            </a:r>
            <a:r>
              <a:rPr lang="en-US" sz="1350" dirty="0">
                <a:solidFill>
                  <a:srgbClr val="F9EEE7"/>
                </a:solidFill>
                <a:latin typeface="Quattrocento" pitchFamily="34" charset="0"/>
                <a:ea typeface="Quattrocento" pitchFamily="34" charset="-122"/>
                <a:cs typeface="Quattrocento" pitchFamily="34" charset="-120"/>
              </a:rPr>
              <a:t> That changes with a screening programme.</a:t>
            </a:r>
            <a:endParaRPr lang="en-US" sz="1350" dirty="0"/>
          </a:p>
        </p:txBody>
      </p:sp>
      <p:sp>
        <p:nvSpPr>
          <p:cNvPr id="19" name="TextBox 18">
            <a:extLst>
              <a:ext uri="{FF2B5EF4-FFF2-40B4-BE49-F238E27FC236}">
                <a16:creationId xmlns:a16="http://schemas.microsoft.com/office/drawing/2014/main" id="{26924831-1FF0-3588-8E21-70972898D52F}"/>
              </a:ext>
            </a:extLst>
          </p:cNvPr>
          <p:cNvSpPr txBox="1"/>
          <p:nvPr/>
        </p:nvSpPr>
        <p:spPr>
          <a:xfrm>
            <a:off x="1551744" y="2194237"/>
            <a:ext cx="6097554" cy="307777"/>
          </a:xfrm>
          <a:prstGeom prst="rect">
            <a:avLst/>
          </a:prstGeom>
          <a:noFill/>
        </p:spPr>
        <p:txBody>
          <a:bodyPr wrap="square">
            <a:spAutoFit/>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en-US" sz="1400" b="1" i="0" kern="1200" dirty="0">
                <a:solidFill>
                  <a:schemeClr val="bg1"/>
                </a:solidFill>
                <a:uFillTx/>
                <a:latin typeface="Lato" panose="020F0502020204030203" pitchFamily="34" charset="0"/>
                <a:ea typeface="Lato" panose="020F0502020204030203" pitchFamily="34" charset="0"/>
                <a:cs typeface="Lato" panose="020F0502020204030203" pitchFamily="34" charset="0"/>
              </a:rPr>
              <a:t>Productivity Impact of Poor Sleep</a:t>
            </a:r>
            <a:endParaRPr lang="en-US" sz="1400" b="1" i="1" u="sng" kern="1200" dirty="0">
              <a:solidFill>
                <a:schemeClr val="bg1"/>
              </a:solidFill>
              <a:uFillTx/>
              <a:latin typeface="Lato" panose="020F0502020204030203" pitchFamily="34" charset="0"/>
              <a:ea typeface="Lato" panose="020F0502020204030203" pitchFamily="34" charset="0"/>
              <a:cs typeface="Lato" panose="020F0502020204030203" pitchFamily="34" charset="0"/>
            </a:endParaRPr>
          </a:p>
        </p:txBody>
      </p:sp>
      <p:graphicFrame>
        <p:nvGraphicFramePr>
          <p:cNvPr id="20" name="Chart 19">
            <a:extLst>
              <a:ext uri="{FF2B5EF4-FFF2-40B4-BE49-F238E27FC236}">
                <a16:creationId xmlns:a16="http://schemas.microsoft.com/office/drawing/2014/main" id="{106F348B-B819-7C4A-DF32-7B673F44B9C7}"/>
              </a:ext>
            </a:extLst>
          </p:cNvPr>
          <p:cNvGraphicFramePr/>
          <p:nvPr>
            <p:extLst>
              <p:ext uri="{D42A27DB-BD31-4B8C-83A1-F6EECF244321}">
                <p14:modId xmlns:p14="http://schemas.microsoft.com/office/powerpoint/2010/main" val="1393514344"/>
              </p:ext>
            </p:extLst>
          </p:nvPr>
        </p:nvGraphicFramePr>
        <p:xfrm>
          <a:off x="2278842" y="2789171"/>
          <a:ext cx="4400412" cy="2907819"/>
        </p:xfrm>
        <a:graphic>
          <a:graphicData uri="http://schemas.openxmlformats.org/drawingml/2006/chart">
            <c:chart xmlns:c="http://schemas.openxmlformats.org/drawingml/2006/chart" xmlns:r="http://schemas.openxmlformats.org/officeDocument/2006/relationships" r:id="rId3"/>
          </a:graphicData>
        </a:graphic>
      </p:graphicFrame>
      <p:sp>
        <p:nvSpPr>
          <p:cNvPr id="23" name="TextBox 22">
            <a:extLst>
              <a:ext uri="{FF2B5EF4-FFF2-40B4-BE49-F238E27FC236}">
                <a16:creationId xmlns:a16="http://schemas.microsoft.com/office/drawing/2014/main" id="{736DA7C9-433F-A67E-FFAA-0419748F5C44}"/>
              </a:ext>
            </a:extLst>
          </p:cNvPr>
          <p:cNvSpPr txBox="1"/>
          <p:nvPr/>
        </p:nvSpPr>
        <p:spPr>
          <a:xfrm>
            <a:off x="3168267" y="5732473"/>
            <a:ext cx="6181164" cy="430887"/>
          </a:xfrm>
          <a:prstGeom prst="rect">
            <a:avLst/>
          </a:prstGeom>
          <a:noFill/>
        </p:spPr>
        <p:txBody>
          <a:bodyPr wrap="square">
            <a:spAutoFit/>
          </a:bodyPr>
          <a:lstStyle/>
          <a:p>
            <a:r>
              <a:rPr lang="en-US" sz="1100" i="1" dirty="0">
                <a:solidFill>
                  <a:schemeClr val="bg2">
                    <a:lumMod val="90000"/>
                  </a:schemeClr>
                </a:solidFill>
              </a:rPr>
              <a:t>Source: </a:t>
            </a:r>
          </a:p>
          <a:p>
            <a:r>
              <a:rPr lang="en-US" sz="1100" i="1" dirty="0">
                <a:solidFill>
                  <a:schemeClr val="bg2">
                    <a:lumMod val="90000"/>
                  </a:schemeClr>
                </a:solidFill>
              </a:rPr>
              <a:t>How Singapore Sleeps 2026 — Easmed &amp; The Air Station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C9B7B-B146-7FA1-BDF3-5E4CD982E44E}"/>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39E3F820-1587-9E35-08AC-F3F3778FC756}"/>
              </a:ext>
            </a:extLst>
          </p:cNvPr>
          <p:cNvSpPr/>
          <p:nvPr/>
        </p:nvSpPr>
        <p:spPr>
          <a:xfrm>
            <a:off x="698086" y="771524"/>
            <a:ext cx="10795524" cy="505321"/>
          </a:xfrm>
          <a:prstGeom prst="rect">
            <a:avLst/>
          </a:prstGeom>
          <a:noFill/>
          <a:ln/>
        </p:spPr>
        <p:txBody>
          <a:bodyPr wrap="none" lIns="0" tIns="0" rIns="0" bIns="0" rtlCol="0" anchor="t"/>
          <a:lstStyle/>
          <a:p>
            <a:pPr marL="0" indent="0" algn="l">
              <a:lnSpc>
                <a:spcPct val="104000"/>
              </a:lnSpc>
              <a:buNone/>
            </a:pPr>
            <a:r>
              <a:rPr lang="en-US" sz="3150" dirty="0">
                <a:solidFill>
                  <a:srgbClr val="FFD9BE"/>
                </a:solidFill>
                <a:latin typeface="Quattrocento" pitchFamily="34" charset="0"/>
                <a:ea typeface="Quattrocento" pitchFamily="34" charset="-122"/>
                <a:cs typeface="Quattrocento" pitchFamily="34" charset="-120"/>
              </a:rPr>
              <a:t>The cost of poor sleep shows up at work </a:t>
            </a:r>
          </a:p>
          <a:p>
            <a:pPr marL="0" indent="0" algn="l">
              <a:lnSpc>
                <a:spcPct val="104000"/>
              </a:lnSpc>
              <a:buNone/>
            </a:pPr>
            <a:r>
              <a:rPr lang="en-US" sz="3150" dirty="0">
                <a:solidFill>
                  <a:srgbClr val="FFD9BE"/>
                </a:solidFill>
                <a:latin typeface="Quattrocento" pitchFamily="34" charset="0"/>
                <a:ea typeface="Quattrocento" pitchFamily="34" charset="-122"/>
                <a:cs typeface="Quattrocento" pitchFamily="34" charset="-120"/>
              </a:rPr>
              <a:t>Before it shows up in a diagnosis</a:t>
            </a:r>
            <a:endParaRPr lang="en-US" sz="3150" dirty="0"/>
          </a:p>
        </p:txBody>
      </p:sp>
      <p:sp>
        <p:nvSpPr>
          <p:cNvPr id="3" name="Shape 1">
            <a:extLst>
              <a:ext uri="{FF2B5EF4-FFF2-40B4-BE49-F238E27FC236}">
                <a16:creationId xmlns:a16="http://schemas.microsoft.com/office/drawing/2014/main" id="{75A04CA8-3FBE-EED3-FD98-971FB1846D03}"/>
              </a:ext>
            </a:extLst>
          </p:cNvPr>
          <p:cNvSpPr/>
          <p:nvPr/>
        </p:nvSpPr>
        <p:spPr>
          <a:xfrm>
            <a:off x="574363" y="2169042"/>
            <a:ext cx="4369777" cy="4210524"/>
          </a:xfrm>
          <a:prstGeom prst="roundRect">
            <a:avLst>
              <a:gd name="adj" fmla="val 505"/>
            </a:avLst>
          </a:prstGeom>
          <a:solidFill>
            <a:srgbClr val="1D4241"/>
          </a:solidFill>
          <a:ln/>
        </p:spPr>
        <p:txBody>
          <a:bodyPr/>
          <a:lstStyle/>
          <a:p>
            <a:endParaRPr lang="en-US"/>
          </a:p>
        </p:txBody>
      </p:sp>
      <p:sp>
        <p:nvSpPr>
          <p:cNvPr id="23" name="TextBox 22">
            <a:extLst>
              <a:ext uri="{FF2B5EF4-FFF2-40B4-BE49-F238E27FC236}">
                <a16:creationId xmlns:a16="http://schemas.microsoft.com/office/drawing/2014/main" id="{7835FBB4-15F8-EA7C-73D6-FFA3F47E5A5D}"/>
              </a:ext>
            </a:extLst>
          </p:cNvPr>
          <p:cNvSpPr txBox="1"/>
          <p:nvPr/>
        </p:nvSpPr>
        <p:spPr>
          <a:xfrm>
            <a:off x="6723217" y="6209664"/>
            <a:ext cx="6181164" cy="261610"/>
          </a:xfrm>
          <a:prstGeom prst="rect">
            <a:avLst/>
          </a:prstGeom>
          <a:noFill/>
        </p:spPr>
        <p:txBody>
          <a:bodyPr wrap="square">
            <a:spAutoFit/>
          </a:bodyPr>
          <a:lstStyle/>
          <a:p>
            <a:r>
              <a:rPr lang="en-US" sz="1100" i="1" dirty="0">
                <a:solidFill>
                  <a:schemeClr val="bg2">
                    <a:lumMod val="90000"/>
                  </a:schemeClr>
                </a:solidFill>
              </a:rPr>
              <a:t>Source: How Singapore Sleeps 2026 — Easmed &amp; The Air Station</a:t>
            </a:r>
          </a:p>
        </p:txBody>
      </p:sp>
      <p:sp>
        <p:nvSpPr>
          <p:cNvPr id="4" name="Google Shape;617;p12">
            <a:extLst>
              <a:ext uri="{FF2B5EF4-FFF2-40B4-BE49-F238E27FC236}">
                <a16:creationId xmlns:a16="http://schemas.microsoft.com/office/drawing/2014/main" id="{F23AF066-EA3F-025B-F843-F3C8CC15B395}"/>
              </a:ext>
            </a:extLst>
          </p:cNvPr>
          <p:cNvSpPr txBox="1">
            <a:spLocks/>
          </p:cNvSpPr>
          <p:nvPr/>
        </p:nvSpPr>
        <p:spPr>
          <a:xfrm>
            <a:off x="925033" y="2902688"/>
            <a:ext cx="3646968" cy="2509284"/>
          </a:xfrm>
          <a:prstGeom prst="rect">
            <a:avLst/>
          </a:prstGeom>
          <a:noFill/>
          <a:ln>
            <a:noFill/>
          </a:ln>
        </p:spPr>
        <p:txBody>
          <a:bodyPr spcFirstLastPara="1" wrap="square" lIns="91425" tIns="45700" rIns="91425" bIns="45700" anchor="t" anchorCtr="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Clr>
                <a:schemeClr val="dk1"/>
              </a:buClr>
              <a:buSzPts val="1400"/>
              <a:buFont typeface="Arial" pitchFamily="34" charset="0"/>
              <a:buNone/>
            </a:pPr>
            <a:r>
              <a:rPr lang="en-US" dirty="0">
                <a:solidFill>
                  <a:schemeClr val="accent4">
                    <a:lumMod val="40000"/>
                    <a:lumOff val="60000"/>
                  </a:schemeClr>
                </a:solidFill>
              </a:rPr>
              <a:t>Concentration</a:t>
            </a:r>
            <a:r>
              <a:rPr lang="en-US" dirty="0">
                <a:solidFill>
                  <a:schemeClr val="bg2"/>
                </a:solidFill>
              </a:rPr>
              <a:t> </a:t>
            </a:r>
            <a:r>
              <a:rPr lang="en-US" sz="2000" dirty="0">
                <a:solidFill>
                  <a:schemeClr val="bg2"/>
                </a:solidFill>
              </a:rPr>
              <a:t>and </a:t>
            </a:r>
            <a:r>
              <a:rPr lang="en-US" sz="2800" dirty="0">
                <a:solidFill>
                  <a:schemeClr val="accent4">
                    <a:lumMod val="40000"/>
                    <a:lumOff val="60000"/>
                  </a:schemeClr>
                </a:solidFill>
              </a:rPr>
              <a:t>mood </a:t>
            </a:r>
            <a:r>
              <a:rPr lang="en-US" sz="2000" dirty="0">
                <a:solidFill>
                  <a:schemeClr val="bg2"/>
                </a:solidFill>
              </a:rPr>
              <a:t>both take a weekly hit for </a:t>
            </a:r>
            <a:r>
              <a:rPr lang="en-US" dirty="0">
                <a:solidFill>
                  <a:schemeClr val="accent4">
                    <a:lumMod val="40000"/>
                    <a:lumOff val="60000"/>
                  </a:schemeClr>
                </a:solidFill>
              </a:rPr>
              <a:t>&gt;50% of the workforce</a:t>
            </a:r>
            <a:r>
              <a:rPr lang="en-US" sz="2000" dirty="0">
                <a:solidFill>
                  <a:schemeClr val="bg2"/>
                </a:solidFill>
              </a:rPr>
              <a:t>, another sign that under-recognized Sleep Health Issues are already shaping how people work.</a:t>
            </a:r>
            <a:endParaRPr lang="en-US" sz="1200" dirty="0">
              <a:solidFill>
                <a:schemeClr val="bg2"/>
              </a:solidFill>
            </a:endParaRPr>
          </a:p>
        </p:txBody>
      </p:sp>
      <p:sp>
        <p:nvSpPr>
          <p:cNvPr id="21" name="TextBox 20">
            <a:extLst>
              <a:ext uri="{FF2B5EF4-FFF2-40B4-BE49-F238E27FC236}">
                <a16:creationId xmlns:a16="http://schemas.microsoft.com/office/drawing/2014/main" id="{646A585A-BF1C-A1E5-F0FE-75CEF4E84F92}"/>
              </a:ext>
            </a:extLst>
          </p:cNvPr>
          <p:cNvSpPr txBox="1"/>
          <p:nvPr/>
        </p:nvSpPr>
        <p:spPr>
          <a:xfrm>
            <a:off x="5034734" y="2073327"/>
            <a:ext cx="6097554" cy="369332"/>
          </a:xfrm>
          <a:prstGeom prst="rect">
            <a:avLst/>
          </a:prstGeom>
          <a:noFill/>
        </p:spPr>
        <p:txBody>
          <a:bodyPr wrap="square">
            <a:spAutoFit/>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en-US" b="1" kern="1200" dirty="0">
                <a:solidFill>
                  <a:schemeClr val="bg1"/>
                </a:solidFill>
                <a:latin typeface="Lato" panose="020F0502020204030203" pitchFamily="34" charset="0"/>
                <a:ea typeface="Lato" panose="020F0502020204030203" pitchFamily="34" charset="0"/>
                <a:cs typeface="Lato" panose="020F0502020204030203" pitchFamily="34" charset="0"/>
              </a:rPr>
              <a:t>Daytime &amp; Mood Impact</a:t>
            </a:r>
            <a:endParaRPr lang="en-US" sz="1400" b="1" i="1" kern="1200" dirty="0">
              <a:solidFill>
                <a:schemeClr val="bg1"/>
              </a:solidFill>
              <a:uFillTx/>
              <a:latin typeface="Lato" panose="020F0502020204030203" pitchFamily="34" charset="0"/>
              <a:ea typeface="Lato" panose="020F0502020204030203" pitchFamily="34" charset="0"/>
              <a:cs typeface="Lato" panose="020F0502020204030203" pitchFamily="34" charset="0"/>
            </a:endParaRPr>
          </a:p>
        </p:txBody>
      </p:sp>
      <p:graphicFrame>
        <p:nvGraphicFramePr>
          <p:cNvPr id="22" name="Chart 21">
            <a:extLst>
              <a:ext uri="{FF2B5EF4-FFF2-40B4-BE49-F238E27FC236}">
                <a16:creationId xmlns:a16="http://schemas.microsoft.com/office/drawing/2014/main" id="{CFCA23D7-FF81-E57E-BBE2-67E41545F100}"/>
              </a:ext>
            </a:extLst>
          </p:cNvPr>
          <p:cNvGraphicFramePr/>
          <p:nvPr>
            <p:extLst>
              <p:ext uri="{D42A27DB-BD31-4B8C-83A1-F6EECF244321}">
                <p14:modId xmlns:p14="http://schemas.microsoft.com/office/powerpoint/2010/main" val="2848043913"/>
              </p:ext>
            </p:extLst>
          </p:nvPr>
        </p:nvGraphicFramePr>
        <p:xfrm>
          <a:off x="4618370" y="2838832"/>
          <a:ext cx="3713897" cy="272122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4" name="Chart 23">
            <a:extLst>
              <a:ext uri="{FF2B5EF4-FFF2-40B4-BE49-F238E27FC236}">
                <a16:creationId xmlns:a16="http://schemas.microsoft.com/office/drawing/2014/main" id="{21984AA5-A40B-A037-61C9-E7B76183F79F}"/>
              </a:ext>
            </a:extLst>
          </p:cNvPr>
          <p:cNvGraphicFramePr/>
          <p:nvPr>
            <p:extLst>
              <p:ext uri="{D42A27DB-BD31-4B8C-83A1-F6EECF244321}">
                <p14:modId xmlns:p14="http://schemas.microsoft.com/office/powerpoint/2010/main" val="2101246618"/>
              </p:ext>
            </p:extLst>
          </p:nvPr>
        </p:nvGraphicFramePr>
        <p:xfrm>
          <a:off x="8006497" y="2777476"/>
          <a:ext cx="3713897" cy="2753781"/>
        </p:xfrm>
        <a:graphic>
          <a:graphicData uri="http://schemas.openxmlformats.org/drawingml/2006/chart">
            <c:chart xmlns:c="http://schemas.openxmlformats.org/drawingml/2006/chart" xmlns:r="http://schemas.openxmlformats.org/officeDocument/2006/relationships" r:id="rId4"/>
          </a:graphicData>
        </a:graphic>
      </p:graphicFrame>
      <p:sp>
        <p:nvSpPr>
          <p:cNvPr id="25" name="sighdr">
            <a:extLst>
              <a:ext uri="{FF2B5EF4-FFF2-40B4-BE49-F238E27FC236}">
                <a16:creationId xmlns:a16="http://schemas.microsoft.com/office/drawing/2014/main" id="{61D38367-BA1D-8412-EAF0-9FF4CC713CE8}"/>
              </a:ext>
            </a:extLst>
          </p:cNvPr>
          <p:cNvSpPr/>
          <p:nvPr/>
        </p:nvSpPr>
        <p:spPr>
          <a:xfrm>
            <a:off x="7124625" y="2437849"/>
            <a:ext cx="1917772" cy="226711"/>
          </a:xfrm>
          <a:prstGeom prst="rect">
            <a:avLst/>
          </a:prstGeom>
        </p:spPr>
        <p:txBody>
          <a:bodyPr lIns="0"/>
          <a:lstStyle/>
          <a:p>
            <a:pPr algn="ctr"/>
            <a:r>
              <a:rPr lang="en-SG" sz="1050" i="1" dirty="0">
                <a:solidFill>
                  <a:schemeClr val="bg1"/>
                </a:solidFill>
                <a:latin typeface="Lato Light" panose="020F0302020204030203" pitchFamily="34" charset="77"/>
              </a:rPr>
              <a:t>Base: Overall (n=1000)</a:t>
            </a:r>
          </a:p>
        </p:txBody>
      </p:sp>
      <p:sp>
        <p:nvSpPr>
          <p:cNvPr id="26" name="Rectangle: Rounded Corners 25">
            <a:extLst>
              <a:ext uri="{FF2B5EF4-FFF2-40B4-BE49-F238E27FC236}">
                <a16:creationId xmlns:a16="http://schemas.microsoft.com/office/drawing/2014/main" id="{EB11F999-43A1-D007-658C-DE3A9112B23D}"/>
              </a:ext>
            </a:extLst>
          </p:cNvPr>
          <p:cNvSpPr/>
          <p:nvPr/>
        </p:nvSpPr>
        <p:spPr>
          <a:xfrm>
            <a:off x="5601804" y="5603971"/>
            <a:ext cx="2096167" cy="457781"/>
          </a:xfrm>
          <a:prstGeom prst="roundRect">
            <a:avLst/>
          </a:prstGeom>
          <a:solidFill>
            <a:schemeClr val="bg2">
              <a:lumMod val="10000"/>
              <a:lumOff val="90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SG" sz="1000" dirty="0">
                <a:solidFill>
                  <a:schemeClr val="tx1"/>
                </a:solidFill>
                <a:latin typeface="Lato" panose="020F0502020204030203" pitchFamily="34" charset="0"/>
                <a:ea typeface="Lato" panose="020F0502020204030203" pitchFamily="34" charset="0"/>
                <a:cs typeface="Lato" panose="020F0502020204030203" pitchFamily="34" charset="0"/>
              </a:rPr>
              <a:t>Harder to concentrate or stay focused at work</a:t>
            </a:r>
          </a:p>
        </p:txBody>
      </p:sp>
      <p:sp>
        <p:nvSpPr>
          <p:cNvPr id="27" name="Rectangle: Rounded Corners 26">
            <a:extLst>
              <a:ext uri="{FF2B5EF4-FFF2-40B4-BE49-F238E27FC236}">
                <a16:creationId xmlns:a16="http://schemas.microsoft.com/office/drawing/2014/main" id="{FDA47E9B-8978-6F1B-064F-F688A9E5F9A0}"/>
              </a:ext>
            </a:extLst>
          </p:cNvPr>
          <p:cNvSpPr/>
          <p:nvPr/>
        </p:nvSpPr>
        <p:spPr>
          <a:xfrm>
            <a:off x="8893802" y="5603971"/>
            <a:ext cx="2238486" cy="444226"/>
          </a:xfrm>
          <a:prstGeom prst="roundRect">
            <a:avLst/>
          </a:prstGeom>
          <a:solidFill>
            <a:schemeClr val="bg2">
              <a:lumMod val="10000"/>
              <a:lumOff val="90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SG" sz="1000" dirty="0">
                <a:solidFill>
                  <a:schemeClr val="tx1"/>
                </a:solidFill>
                <a:latin typeface="Lato" panose="020F0502020204030203" pitchFamily="34" charset="0"/>
                <a:ea typeface="Lato" panose="020F0502020204030203" pitchFamily="34" charset="0"/>
                <a:cs typeface="Lato" panose="020F0502020204030203" pitchFamily="34" charset="0"/>
              </a:rPr>
              <a:t>Feel irritable, low, or short-tempered</a:t>
            </a:r>
          </a:p>
        </p:txBody>
      </p:sp>
    </p:spTree>
    <p:extLst>
      <p:ext uri="{BB962C8B-B14F-4D97-AF65-F5344CB8AC3E}">
        <p14:creationId xmlns:p14="http://schemas.microsoft.com/office/powerpoint/2010/main" val="3661266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19809" y="0"/>
            <a:ext cx="4571886" cy="6858000"/>
          </a:xfrm>
          <a:prstGeom prst="rect">
            <a:avLst/>
          </a:prstGeom>
        </p:spPr>
      </p:pic>
      <p:sp>
        <p:nvSpPr>
          <p:cNvPr id="3" name="Shape 0"/>
          <p:cNvSpPr/>
          <p:nvPr/>
        </p:nvSpPr>
        <p:spPr>
          <a:xfrm>
            <a:off x="698086" y="2143026"/>
            <a:ext cx="927176" cy="265113"/>
          </a:xfrm>
          <a:prstGeom prst="roundRect">
            <a:avLst>
              <a:gd name="adj" fmla="val 7901"/>
            </a:avLst>
          </a:prstGeom>
          <a:solidFill>
            <a:srgbClr val="441709"/>
          </a:solidFill>
          <a:ln/>
        </p:spPr>
        <p:txBody>
          <a:bodyPr/>
          <a:lstStyle/>
          <a:p>
            <a:endParaRPr lang="en-US"/>
          </a:p>
        </p:txBody>
      </p:sp>
      <p:sp>
        <p:nvSpPr>
          <p:cNvPr id="4" name="Text 1"/>
          <p:cNvSpPr/>
          <p:nvPr/>
        </p:nvSpPr>
        <p:spPr>
          <a:xfrm>
            <a:off x="802759" y="2195314"/>
            <a:ext cx="1327414" cy="160536"/>
          </a:xfrm>
          <a:prstGeom prst="rect">
            <a:avLst/>
          </a:prstGeom>
          <a:noFill/>
          <a:ln/>
        </p:spPr>
        <p:txBody>
          <a:bodyPr wrap="none" lIns="0" tIns="0" rIns="0" bIns="0" rtlCol="0" anchor="t"/>
          <a:lstStyle/>
          <a:p>
            <a:pPr marL="0" indent="0" algn="l">
              <a:lnSpc>
                <a:spcPct val="96000"/>
              </a:lnSpc>
              <a:buNone/>
            </a:pPr>
            <a:r>
              <a:rPr lang="en-US" sz="1050" dirty="0">
                <a:solidFill>
                  <a:srgbClr val="F9EEE7"/>
                </a:solidFill>
                <a:latin typeface="Quattrocento" pitchFamily="34" charset="0"/>
                <a:ea typeface="Quattrocento" pitchFamily="34" charset="-122"/>
                <a:cs typeface="Quattrocento" pitchFamily="34" charset="-120"/>
              </a:rPr>
              <a:t>CHAPTER 4</a:t>
            </a:r>
            <a:endParaRPr lang="en-US" sz="1050" dirty="0"/>
          </a:p>
        </p:txBody>
      </p:sp>
      <p:sp>
        <p:nvSpPr>
          <p:cNvPr id="5" name="Text 2"/>
          <p:cNvSpPr/>
          <p:nvPr/>
        </p:nvSpPr>
        <p:spPr>
          <a:xfrm>
            <a:off x="698086" y="2477889"/>
            <a:ext cx="6223638" cy="1416844"/>
          </a:xfrm>
          <a:prstGeom prst="rect">
            <a:avLst/>
          </a:prstGeom>
          <a:noFill/>
          <a:ln/>
        </p:spPr>
        <p:txBody>
          <a:bodyPr wrap="square" lIns="0" tIns="0" rIns="0" bIns="0" rtlCol="0" anchor="t">
            <a:normAutofit/>
          </a:bodyPr>
          <a:lstStyle/>
          <a:p>
            <a:pPr marL="0" indent="0" algn="l">
              <a:lnSpc>
                <a:spcPct val="104000"/>
              </a:lnSpc>
              <a:buNone/>
            </a:pPr>
            <a:r>
              <a:rPr lang="en-US" sz="4450" dirty="0">
                <a:solidFill>
                  <a:srgbClr val="FFD9BE"/>
                </a:solidFill>
                <a:latin typeface="Quattrocento" pitchFamily="34" charset="0"/>
                <a:ea typeface="Quattrocento" pitchFamily="34" charset="-122"/>
                <a:cs typeface="Quattrocento" pitchFamily="34" charset="-120"/>
              </a:rPr>
              <a:t>Screening Gaps &amp; the Employer Opportunity</a:t>
            </a:r>
            <a:endParaRPr lang="en-US" sz="4450" dirty="0"/>
          </a:p>
        </p:txBody>
      </p:sp>
      <p:sp>
        <p:nvSpPr>
          <p:cNvPr id="6" name="Text 3"/>
          <p:cNvSpPr/>
          <p:nvPr/>
        </p:nvSpPr>
        <p:spPr>
          <a:xfrm>
            <a:off x="698086" y="4156472"/>
            <a:ext cx="6223638"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F9EEE7"/>
                </a:solidFill>
                <a:latin typeface="Quattrocento" pitchFamily="34" charset="0"/>
                <a:ea typeface="Quattrocento" pitchFamily="34" charset="-122"/>
                <a:cs typeface="Quattrocento" pitchFamily="34" charset="-120"/>
              </a:rPr>
              <a:t>The barriers to screening are structural, not personal. Employers are uniquely positioned to remove them.</a:t>
            </a:r>
            <a:endParaRPr lang="en-US" sz="13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98086" y="531614"/>
            <a:ext cx="10795524" cy="505321"/>
          </a:xfrm>
          <a:prstGeom prst="rect">
            <a:avLst/>
          </a:prstGeom>
          <a:noFill/>
          <a:ln/>
        </p:spPr>
        <p:txBody>
          <a:bodyPr wrap="none" lIns="0" tIns="0" rIns="0" bIns="0" rtlCol="0" anchor="t"/>
          <a:lstStyle/>
          <a:p>
            <a:pPr marL="0" indent="0" algn="l">
              <a:lnSpc>
                <a:spcPct val="104000"/>
              </a:lnSpc>
              <a:buNone/>
            </a:pPr>
            <a:r>
              <a:rPr lang="en-US" sz="3600" b="1" dirty="0">
                <a:solidFill>
                  <a:schemeClr val="bg1"/>
                </a:solidFill>
                <a:effectLst>
                  <a:outerShdw blurRad="38100" dist="38100" dir="2700000" algn="tl">
                    <a:srgbClr val="000000">
                      <a:alpha val="43137"/>
                    </a:srgbClr>
                  </a:outerShdw>
                </a:effectLst>
                <a:latin typeface="Quattrocento" pitchFamily="34" charset="0"/>
                <a:ea typeface="Quattrocento" pitchFamily="34" charset="-122"/>
                <a:cs typeface="Quattrocento" pitchFamily="34" charset="-120"/>
              </a:rPr>
              <a:t>56% </a:t>
            </a:r>
            <a:r>
              <a:rPr lang="en-US" sz="3150" dirty="0">
                <a:solidFill>
                  <a:srgbClr val="FFD9BE"/>
                </a:solidFill>
                <a:latin typeface="Quattrocento" pitchFamily="34" charset="0"/>
                <a:ea typeface="Quattrocento" pitchFamily="34" charset="-122"/>
                <a:cs typeface="Quattrocento" pitchFamily="34" charset="-120"/>
              </a:rPr>
              <a:t>Have Never Had Their Sleep Checked</a:t>
            </a:r>
            <a:endParaRPr lang="en-US" sz="31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6591" y="4865525"/>
            <a:ext cx="5188217" cy="1281806"/>
          </a:xfrm>
          <a:prstGeom prst="rect">
            <a:avLst/>
          </a:prstGeom>
        </p:spPr>
      </p:pic>
      <p:sp>
        <p:nvSpPr>
          <p:cNvPr id="5" name="Text 2"/>
          <p:cNvSpPr/>
          <p:nvPr/>
        </p:nvSpPr>
        <p:spPr>
          <a:xfrm>
            <a:off x="1054436" y="5053424"/>
            <a:ext cx="4730433" cy="252611"/>
          </a:xfrm>
          <a:prstGeom prst="rect">
            <a:avLst/>
          </a:prstGeom>
          <a:noFill/>
          <a:ln/>
        </p:spPr>
        <p:txBody>
          <a:bodyPr wrap="none" lIns="0" tIns="0" rIns="0" bIns="0" rtlCol="0" anchor="t"/>
          <a:lstStyle/>
          <a:p>
            <a:pPr marL="0" indent="0" algn="l">
              <a:lnSpc>
                <a:spcPct val="104000"/>
              </a:lnSpc>
              <a:buNone/>
            </a:pPr>
            <a:r>
              <a:rPr lang="en-US" sz="1400" b="1" dirty="0">
                <a:solidFill>
                  <a:srgbClr val="F9EEE7"/>
                </a:solidFill>
                <a:latin typeface="Quattrocento" pitchFamily="34" charset="0"/>
                <a:ea typeface="Quattrocento" pitchFamily="34" charset="-122"/>
                <a:cs typeface="Quattrocento" pitchFamily="34" charset="-120"/>
              </a:rPr>
              <a:t>The Fix Is Straightforward</a:t>
            </a:r>
            <a:endParaRPr lang="en-US" sz="1400" b="1" dirty="0"/>
          </a:p>
        </p:txBody>
      </p:sp>
      <p:sp>
        <p:nvSpPr>
          <p:cNvPr id="6" name="Text 3"/>
          <p:cNvSpPr/>
          <p:nvPr/>
        </p:nvSpPr>
        <p:spPr>
          <a:xfrm>
            <a:off x="1054436" y="5348955"/>
            <a:ext cx="4730433" cy="1091009"/>
          </a:xfrm>
          <a:prstGeom prst="rect">
            <a:avLst/>
          </a:prstGeom>
          <a:noFill/>
          <a:ln/>
        </p:spPr>
        <p:txBody>
          <a:bodyPr wrap="square" lIns="0" tIns="0" rIns="0" bIns="0" rtlCol="0" anchor="t">
            <a:normAutofit/>
          </a:bodyPr>
          <a:lstStyle/>
          <a:p>
            <a:pPr marL="0" indent="0" algn="l">
              <a:lnSpc>
                <a:spcPct val="132000"/>
              </a:lnSpc>
              <a:buNone/>
            </a:pPr>
            <a:r>
              <a:rPr lang="en-US" sz="1100" dirty="0">
                <a:solidFill>
                  <a:srgbClr val="F9EEE7"/>
                </a:solidFill>
                <a:latin typeface="Quattrocento" pitchFamily="34" charset="0"/>
                <a:ea typeface="Quattrocento" pitchFamily="34" charset="-122"/>
                <a:cs typeface="Quattrocento" pitchFamily="34" charset="-120"/>
              </a:rPr>
              <a:t>A subsidised, clearly signposted screening programme addresses both dominant barriers simultaneously — for every risk band, every demographic, every level of health literacy.</a:t>
            </a:r>
            <a:endParaRPr lang="en-US" sz="1100" dirty="0"/>
          </a:p>
        </p:txBody>
      </p:sp>
      <p:sp>
        <p:nvSpPr>
          <p:cNvPr id="11" name="Text 6"/>
          <p:cNvSpPr/>
          <p:nvPr/>
        </p:nvSpPr>
        <p:spPr>
          <a:xfrm>
            <a:off x="6308747" y="5298119"/>
            <a:ext cx="5188217" cy="545505"/>
          </a:xfrm>
          <a:prstGeom prst="rect">
            <a:avLst/>
          </a:prstGeom>
          <a:noFill/>
          <a:ln/>
        </p:spPr>
        <p:txBody>
          <a:bodyPr wrap="square" lIns="0" tIns="0" rIns="0" bIns="0" rtlCol="0" anchor="t">
            <a:normAutofit/>
          </a:bodyPr>
          <a:lstStyle/>
          <a:p>
            <a:pPr marL="0" indent="0" algn="l">
              <a:lnSpc>
                <a:spcPct val="132000"/>
              </a:lnSpc>
              <a:buNone/>
            </a:pPr>
            <a:r>
              <a:rPr lang="en-US" sz="1350" dirty="0">
                <a:solidFill>
                  <a:srgbClr val="F9EEE7"/>
                </a:solidFill>
                <a:latin typeface="Quattrocento" pitchFamily="34" charset="0"/>
                <a:ea typeface="Quattrocento" pitchFamily="34" charset="-122"/>
                <a:cs typeface="Quattrocento" pitchFamily="34" charset="-120"/>
              </a:rPr>
              <a:t>Cost and navigation are the dominant barriers — structural, not personal, and fixable by employers.</a:t>
            </a:r>
            <a:endParaRPr lang="en-US" sz="1350" dirty="0"/>
          </a:p>
        </p:txBody>
      </p:sp>
      <p:sp>
        <p:nvSpPr>
          <p:cNvPr id="13" name="TextBox 12">
            <a:extLst>
              <a:ext uri="{FF2B5EF4-FFF2-40B4-BE49-F238E27FC236}">
                <a16:creationId xmlns:a16="http://schemas.microsoft.com/office/drawing/2014/main" id="{F2733E2C-1E7D-EA57-F882-3E1C07567A54}"/>
              </a:ext>
            </a:extLst>
          </p:cNvPr>
          <p:cNvSpPr txBox="1"/>
          <p:nvPr/>
        </p:nvSpPr>
        <p:spPr>
          <a:xfrm>
            <a:off x="6864514" y="4855307"/>
            <a:ext cx="6181164" cy="261610"/>
          </a:xfrm>
          <a:prstGeom prst="rect">
            <a:avLst/>
          </a:prstGeom>
          <a:noFill/>
        </p:spPr>
        <p:txBody>
          <a:bodyPr wrap="square">
            <a:spAutoFit/>
          </a:bodyPr>
          <a:lstStyle/>
          <a:p>
            <a:r>
              <a:rPr lang="en-US" sz="1100" i="1" dirty="0">
                <a:solidFill>
                  <a:schemeClr val="bg2">
                    <a:lumMod val="90000"/>
                  </a:schemeClr>
                </a:solidFill>
              </a:rPr>
              <a:t>Source: How Singapore Sleeps 2026 — Easmed &amp; The Air Station</a:t>
            </a:r>
          </a:p>
        </p:txBody>
      </p:sp>
      <p:graphicFrame>
        <p:nvGraphicFramePr>
          <p:cNvPr id="14" name="Google Shape;991;p42">
            <a:extLst>
              <a:ext uri="{FF2B5EF4-FFF2-40B4-BE49-F238E27FC236}">
                <a16:creationId xmlns:a16="http://schemas.microsoft.com/office/drawing/2014/main" id="{6AF5BDC1-D160-ACA8-F71C-68C41C67AB52}"/>
              </a:ext>
            </a:extLst>
          </p:cNvPr>
          <p:cNvGraphicFramePr/>
          <p:nvPr>
            <p:extLst>
              <p:ext uri="{D42A27DB-BD31-4B8C-83A1-F6EECF244321}">
                <p14:modId xmlns:p14="http://schemas.microsoft.com/office/powerpoint/2010/main" val="2185689340"/>
              </p:ext>
            </p:extLst>
          </p:nvPr>
        </p:nvGraphicFramePr>
        <p:xfrm>
          <a:off x="5698864" y="2369048"/>
          <a:ext cx="6202323" cy="2582252"/>
        </p:xfrm>
        <a:graphic>
          <a:graphicData uri="http://schemas.openxmlformats.org/drawingml/2006/chart">
            <c:chart xmlns:c="http://schemas.openxmlformats.org/drawingml/2006/chart" xmlns:r="http://schemas.openxmlformats.org/officeDocument/2006/relationships" r:id="rId4"/>
          </a:graphicData>
        </a:graphic>
      </p:graphicFrame>
      <p:sp>
        <p:nvSpPr>
          <p:cNvPr id="16" name="TextBox 15">
            <a:extLst>
              <a:ext uri="{FF2B5EF4-FFF2-40B4-BE49-F238E27FC236}">
                <a16:creationId xmlns:a16="http://schemas.microsoft.com/office/drawing/2014/main" id="{DBC3C13C-AAB9-7ADA-CF43-68AE34A12B6D}"/>
              </a:ext>
            </a:extLst>
          </p:cNvPr>
          <p:cNvSpPr txBox="1"/>
          <p:nvPr/>
        </p:nvSpPr>
        <p:spPr>
          <a:xfrm>
            <a:off x="6541619" y="1868340"/>
            <a:ext cx="4707605" cy="307777"/>
          </a:xfrm>
          <a:prstGeom prst="rect">
            <a:avLst/>
          </a:prstGeom>
          <a:noFill/>
        </p:spPr>
        <p:txBody>
          <a:bodyPr wrap="square">
            <a:spAutoFit/>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en-US" sz="1400" b="1" i="0" kern="1200" dirty="0">
                <a:solidFill>
                  <a:schemeClr val="bg1"/>
                </a:solidFill>
                <a:uFillTx/>
                <a:latin typeface="Lato" panose="020F0502020204030203" pitchFamily="34" charset="0"/>
                <a:ea typeface="Lato" panose="020F0502020204030203" pitchFamily="34" charset="0"/>
                <a:cs typeface="Lato" panose="020F0502020204030203" pitchFamily="34" charset="0"/>
              </a:rPr>
              <a:t>Barriers to Diagnosis &amp; Treatment</a:t>
            </a:r>
            <a:endParaRPr lang="en-US" sz="1400" b="1" i="1" u="sng" kern="1200" dirty="0">
              <a:solidFill>
                <a:schemeClr val="bg1"/>
              </a:solidFill>
              <a:uFillTx/>
              <a:latin typeface="Lato" panose="020F0502020204030203" pitchFamily="34" charset="0"/>
              <a:ea typeface="Lato" panose="020F0502020204030203" pitchFamily="34" charset="0"/>
              <a:cs typeface="Lato" panose="020F0502020204030203" pitchFamily="34" charset="0"/>
            </a:endParaRPr>
          </a:p>
        </p:txBody>
      </p:sp>
      <p:graphicFrame>
        <p:nvGraphicFramePr>
          <p:cNvPr id="18" name="Google Shape;991;p42">
            <a:extLst>
              <a:ext uri="{FF2B5EF4-FFF2-40B4-BE49-F238E27FC236}">
                <a16:creationId xmlns:a16="http://schemas.microsoft.com/office/drawing/2014/main" id="{EC569245-F16B-4911-D119-D0E6FC6B83AE}"/>
              </a:ext>
            </a:extLst>
          </p:cNvPr>
          <p:cNvGraphicFramePr/>
          <p:nvPr>
            <p:extLst>
              <p:ext uri="{D42A27DB-BD31-4B8C-83A1-F6EECF244321}">
                <p14:modId xmlns:p14="http://schemas.microsoft.com/office/powerpoint/2010/main" val="4094287120"/>
              </p:ext>
            </p:extLst>
          </p:nvPr>
        </p:nvGraphicFramePr>
        <p:xfrm>
          <a:off x="1042951" y="2307586"/>
          <a:ext cx="4368068" cy="1772040"/>
        </p:xfrm>
        <a:graphic>
          <a:graphicData uri="http://schemas.openxmlformats.org/drawingml/2006/chart">
            <c:chart xmlns:c="http://schemas.openxmlformats.org/drawingml/2006/chart" xmlns:r="http://schemas.openxmlformats.org/officeDocument/2006/relationships" r:id="rId5"/>
          </a:graphicData>
        </a:graphic>
      </p:graphicFrame>
      <p:sp>
        <p:nvSpPr>
          <p:cNvPr id="20" name="TextBox 19">
            <a:extLst>
              <a:ext uri="{FF2B5EF4-FFF2-40B4-BE49-F238E27FC236}">
                <a16:creationId xmlns:a16="http://schemas.microsoft.com/office/drawing/2014/main" id="{4C0C00C8-DD67-B529-8A95-DB7E203948E5}"/>
              </a:ext>
            </a:extLst>
          </p:cNvPr>
          <p:cNvSpPr txBox="1"/>
          <p:nvPr/>
        </p:nvSpPr>
        <p:spPr>
          <a:xfrm>
            <a:off x="562520" y="1824461"/>
            <a:ext cx="4933560" cy="307777"/>
          </a:xfrm>
          <a:prstGeom prst="rect">
            <a:avLst/>
          </a:prstGeom>
          <a:noFill/>
        </p:spPr>
        <p:txBody>
          <a:bodyPr wrap="square">
            <a:spAutoFit/>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en-US" sz="1400" b="1" i="0" kern="1200" dirty="0">
                <a:solidFill>
                  <a:schemeClr val="bg1"/>
                </a:solidFill>
                <a:uFillTx/>
                <a:latin typeface="Lato" panose="020F0502020204030203" pitchFamily="34" charset="0"/>
                <a:ea typeface="Lato" panose="020F0502020204030203" pitchFamily="34" charset="0"/>
                <a:cs typeface="Lato" panose="020F0502020204030203" pitchFamily="34" charset="0"/>
              </a:rPr>
              <a:t>Sleep Screening &amp; Help-Seeking </a:t>
            </a:r>
            <a:r>
              <a:rPr lang="en-US" sz="1400" b="1" i="0" kern="1200" dirty="0" err="1">
                <a:solidFill>
                  <a:schemeClr val="bg1"/>
                </a:solidFill>
                <a:uFillTx/>
                <a:latin typeface="Lato" panose="020F0502020204030203" pitchFamily="34" charset="0"/>
                <a:ea typeface="Lato" panose="020F0502020204030203" pitchFamily="34" charset="0"/>
                <a:cs typeface="Lato" panose="020F0502020204030203" pitchFamily="34" charset="0"/>
              </a:rPr>
              <a:t>Behaviours</a:t>
            </a:r>
            <a:endParaRPr lang="en-US" sz="1400" b="1" i="1" u="sng" kern="1200" dirty="0">
              <a:solidFill>
                <a:schemeClr val="bg1"/>
              </a:solidFill>
              <a:uFillTx/>
              <a:latin typeface="Lato" panose="020F0502020204030203" pitchFamily="34" charset="0"/>
              <a:ea typeface="Lato" panose="020F0502020204030203" pitchFamily="34" charset="0"/>
              <a:cs typeface="Lato" panose="020F0502020204030203" pitchFamily="34" charset="0"/>
            </a:endParaRPr>
          </a:p>
        </p:txBody>
      </p:sp>
      <p:sp>
        <p:nvSpPr>
          <p:cNvPr id="22" name="TextBox 21">
            <a:extLst>
              <a:ext uri="{FF2B5EF4-FFF2-40B4-BE49-F238E27FC236}">
                <a16:creationId xmlns:a16="http://schemas.microsoft.com/office/drawing/2014/main" id="{96F37FE4-14CB-DE17-6AA4-7F41230EA27B}"/>
              </a:ext>
            </a:extLst>
          </p:cNvPr>
          <p:cNvSpPr txBox="1"/>
          <p:nvPr/>
        </p:nvSpPr>
        <p:spPr>
          <a:xfrm>
            <a:off x="966989" y="4011071"/>
            <a:ext cx="6181164" cy="261610"/>
          </a:xfrm>
          <a:prstGeom prst="rect">
            <a:avLst/>
          </a:prstGeom>
          <a:noFill/>
        </p:spPr>
        <p:txBody>
          <a:bodyPr wrap="square">
            <a:spAutoFit/>
          </a:bodyPr>
          <a:lstStyle/>
          <a:p>
            <a:r>
              <a:rPr lang="en-US" sz="1100" i="1" dirty="0">
                <a:solidFill>
                  <a:schemeClr val="bg2">
                    <a:lumMod val="90000"/>
                  </a:schemeClr>
                </a:solidFill>
              </a:rPr>
              <a:t>Source: How Singapore Sleeps 2026 — Easmed &amp; The Air Station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98086" y="923627"/>
            <a:ext cx="10795524" cy="513259"/>
          </a:xfrm>
          <a:prstGeom prst="rect">
            <a:avLst/>
          </a:prstGeom>
          <a:noFill/>
          <a:ln/>
        </p:spPr>
        <p:txBody>
          <a:bodyPr wrap="none" lIns="0" tIns="0" rIns="0" bIns="0" rtlCol="0" anchor="t"/>
          <a:lstStyle/>
          <a:p>
            <a:pPr marL="0" indent="0" algn="l">
              <a:lnSpc>
                <a:spcPct val="104000"/>
              </a:lnSpc>
              <a:buNone/>
            </a:pPr>
            <a:r>
              <a:rPr lang="en-US" sz="3200" dirty="0">
                <a:solidFill>
                  <a:srgbClr val="FFD9BE"/>
                </a:solidFill>
                <a:latin typeface="Quattrocento" pitchFamily="34" charset="0"/>
                <a:ea typeface="Quattrocento" pitchFamily="34" charset="-122"/>
                <a:cs typeface="Quattrocento" pitchFamily="34" charset="-120"/>
              </a:rPr>
              <a:t>Workers Ask for Flexibility. They Need Screening.</a:t>
            </a:r>
            <a:endParaRPr lang="en-US" sz="3200" dirty="0"/>
          </a:p>
        </p:txBody>
      </p:sp>
      <p:sp>
        <p:nvSpPr>
          <p:cNvPr id="3" name="Text 1"/>
          <p:cNvSpPr/>
          <p:nvPr/>
        </p:nvSpPr>
        <p:spPr>
          <a:xfrm>
            <a:off x="698086" y="1785938"/>
            <a:ext cx="10795524"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F9EEE7"/>
                </a:solidFill>
                <a:latin typeface="Quattrocento" pitchFamily="34" charset="0"/>
                <a:ea typeface="Quattrocento" pitchFamily="34" charset="-122"/>
                <a:cs typeface="Quattrocento" pitchFamily="34" charset="-120"/>
              </a:rPr>
              <a:t>The most popular employer ask and the most effective employer intervention are not the same thing. Conflating them leaves high-risk workers unsupported.</a:t>
            </a:r>
            <a:endParaRPr lang="en-US" sz="1350" dirty="0"/>
          </a:p>
        </p:txBody>
      </p:sp>
      <p:pic>
        <p:nvPicPr>
          <p:cNvPr id="4" name="Image 0" descr="preencoded.png"/>
          <p:cNvPicPr>
            <a:picLocks noChangeAspect="1"/>
          </p:cNvPicPr>
          <p:nvPr/>
        </p:nvPicPr>
        <p:blipFill>
          <a:blip r:embed="rId3"/>
          <a:stretch>
            <a:fillRect/>
          </a:stretch>
        </p:blipFill>
        <p:spPr>
          <a:xfrm>
            <a:off x="698086" y="2540695"/>
            <a:ext cx="3598475" cy="698103"/>
          </a:xfrm>
          <a:prstGeom prst="rect">
            <a:avLst/>
          </a:prstGeom>
        </p:spPr>
      </p:pic>
      <p:sp>
        <p:nvSpPr>
          <p:cNvPr id="5" name="Text 2"/>
          <p:cNvSpPr/>
          <p:nvPr/>
        </p:nvSpPr>
        <p:spPr>
          <a:xfrm>
            <a:off x="872607" y="3413323"/>
            <a:ext cx="3249432" cy="256679"/>
          </a:xfrm>
          <a:prstGeom prst="rect">
            <a:avLst/>
          </a:prstGeom>
          <a:noFill/>
          <a:ln/>
        </p:spPr>
        <p:txBody>
          <a:bodyPr wrap="none" lIns="0" tIns="0" rIns="0" bIns="0" rtlCol="0" anchor="t"/>
          <a:lstStyle/>
          <a:p>
            <a:pPr marL="0" indent="0" algn="l">
              <a:lnSpc>
                <a:spcPct val="104000"/>
              </a:lnSpc>
              <a:buNone/>
            </a:pPr>
            <a:r>
              <a:rPr lang="en-US" sz="2800" b="1" dirty="0">
                <a:solidFill>
                  <a:srgbClr val="F9EEE7"/>
                </a:solidFill>
                <a:latin typeface="Quattrocento" pitchFamily="34" charset="0"/>
                <a:ea typeface="Quattrocento" pitchFamily="34" charset="-122"/>
                <a:cs typeface="Quattrocento" pitchFamily="34" charset="-120"/>
              </a:rPr>
              <a:t>72% </a:t>
            </a:r>
          </a:p>
          <a:p>
            <a:pPr marL="0" indent="0" algn="l">
              <a:lnSpc>
                <a:spcPct val="104000"/>
              </a:lnSpc>
              <a:buNone/>
            </a:pPr>
            <a:r>
              <a:rPr lang="en-US" sz="1600" dirty="0">
                <a:solidFill>
                  <a:srgbClr val="F9EEE7"/>
                </a:solidFill>
                <a:latin typeface="Quattrocento" pitchFamily="34" charset="0"/>
                <a:ea typeface="Quattrocento" pitchFamily="34" charset="-122"/>
                <a:cs typeface="Quattrocento" pitchFamily="34" charset="-120"/>
              </a:rPr>
              <a:t>Want Flexible Hours</a:t>
            </a:r>
            <a:endParaRPr lang="en-US" sz="1600" dirty="0"/>
          </a:p>
        </p:txBody>
      </p:sp>
      <p:sp>
        <p:nvSpPr>
          <p:cNvPr id="6" name="Text 3"/>
          <p:cNvSpPr/>
          <p:nvPr/>
        </p:nvSpPr>
        <p:spPr>
          <a:xfrm>
            <a:off x="872607" y="4357925"/>
            <a:ext cx="3249432" cy="1116806"/>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F9EEE7"/>
                </a:solidFill>
                <a:latin typeface="Quattrocento" pitchFamily="34" charset="0"/>
                <a:ea typeface="Quattrocento" pitchFamily="34" charset="-122"/>
                <a:cs typeface="Quattrocento" pitchFamily="34" charset="-120"/>
              </a:rPr>
              <a:t>The top employer ask — but high-risk workers already sleep </a:t>
            </a:r>
            <a:r>
              <a:rPr lang="en-US" sz="1350" i="1" dirty="0">
                <a:solidFill>
                  <a:srgbClr val="F9EEE7"/>
                </a:solidFill>
                <a:latin typeface="Quattrocento" pitchFamily="34" charset="0"/>
                <a:ea typeface="Quattrocento" pitchFamily="34" charset="-122"/>
                <a:cs typeface="Quattrocento" pitchFamily="34" charset="-120"/>
              </a:rPr>
              <a:t>as much or more</a:t>
            </a:r>
            <a:r>
              <a:rPr lang="en-US" sz="1350" dirty="0">
                <a:solidFill>
                  <a:srgbClr val="F9EEE7"/>
                </a:solidFill>
                <a:latin typeface="Quattrocento" pitchFamily="34" charset="0"/>
                <a:ea typeface="Quattrocento" pitchFamily="34" charset="-122"/>
                <a:cs typeface="Quattrocento" pitchFamily="34" charset="-120"/>
              </a:rPr>
              <a:t> than others. More time in bed won't fix disrupted breathing.</a:t>
            </a:r>
            <a:endParaRPr lang="en-US" sz="1350" dirty="0"/>
          </a:p>
        </p:txBody>
      </p:sp>
      <p:pic>
        <p:nvPicPr>
          <p:cNvPr id="7" name="Image 1" descr="preencoded.png"/>
          <p:cNvPicPr>
            <a:picLocks noChangeAspect="1"/>
          </p:cNvPicPr>
          <p:nvPr/>
        </p:nvPicPr>
        <p:blipFill>
          <a:blip r:embed="rId4"/>
          <a:stretch>
            <a:fillRect/>
          </a:stretch>
        </p:blipFill>
        <p:spPr>
          <a:xfrm>
            <a:off x="4296560" y="2540695"/>
            <a:ext cx="3598475" cy="698103"/>
          </a:xfrm>
          <a:prstGeom prst="rect">
            <a:avLst/>
          </a:prstGeom>
        </p:spPr>
      </p:pic>
      <p:sp>
        <p:nvSpPr>
          <p:cNvPr id="8" name="Text 4"/>
          <p:cNvSpPr/>
          <p:nvPr/>
        </p:nvSpPr>
        <p:spPr>
          <a:xfrm>
            <a:off x="4471082" y="3413323"/>
            <a:ext cx="3249432" cy="256679"/>
          </a:xfrm>
          <a:prstGeom prst="rect">
            <a:avLst/>
          </a:prstGeom>
          <a:noFill/>
          <a:ln/>
        </p:spPr>
        <p:txBody>
          <a:bodyPr wrap="none" lIns="0" tIns="0" rIns="0" bIns="0" rtlCol="0" anchor="t"/>
          <a:lstStyle/>
          <a:p>
            <a:pPr marL="0" indent="0" algn="l">
              <a:lnSpc>
                <a:spcPct val="104000"/>
              </a:lnSpc>
              <a:buNone/>
            </a:pPr>
            <a:r>
              <a:rPr lang="en-US" sz="2800" b="1" dirty="0">
                <a:solidFill>
                  <a:srgbClr val="F9EEE7"/>
                </a:solidFill>
                <a:latin typeface="Quattrocento" pitchFamily="34" charset="0"/>
                <a:ea typeface="Quattrocento" pitchFamily="34" charset="-122"/>
                <a:cs typeface="Quattrocento" pitchFamily="34" charset="-120"/>
              </a:rPr>
              <a:t>37% </a:t>
            </a:r>
          </a:p>
          <a:p>
            <a:pPr marL="0" indent="0" algn="l">
              <a:lnSpc>
                <a:spcPct val="104000"/>
              </a:lnSpc>
              <a:buNone/>
            </a:pPr>
            <a:r>
              <a:rPr lang="en-US" sz="1600" dirty="0">
                <a:solidFill>
                  <a:srgbClr val="F9EEE7"/>
                </a:solidFill>
                <a:latin typeface="Quattrocento" pitchFamily="34" charset="0"/>
                <a:ea typeface="Quattrocento" pitchFamily="34" charset="-122"/>
                <a:cs typeface="Quattrocento" pitchFamily="34" charset="-120"/>
              </a:rPr>
              <a:t>Want Subsidised Screening</a:t>
            </a:r>
            <a:endParaRPr lang="en-US" sz="1600" dirty="0"/>
          </a:p>
        </p:txBody>
      </p:sp>
      <p:sp>
        <p:nvSpPr>
          <p:cNvPr id="9" name="Text 5"/>
          <p:cNvSpPr/>
          <p:nvPr/>
        </p:nvSpPr>
        <p:spPr>
          <a:xfrm>
            <a:off x="4471082" y="4339458"/>
            <a:ext cx="3249432" cy="1116806"/>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F9EEE7"/>
                </a:solidFill>
                <a:latin typeface="Quattrocento" pitchFamily="34" charset="0"/>
                <a:ea typeface="Quattrocento" pitchFamily="34" charset="-122"/>
                <a:cs typeface="Quattrocento" pitchFamily="34" charset="-120"/>
              </a:rPr>
              <a:t>The intervention that actually identifies the condition — cost-effective, scalable, and directly targeted at the structural barrier workers cite most.</a:t>
            </a:r>
            <a:endParaRPr lang="en-US" sz="1350" dirty="0"/>
          </a:p>
        </p:txBody>
      </p:sp>
      <p:pic>
        <p:nvPicPr>
          <p:cNvPr id="10" name="Image 2" descr="preencoded.png"/>
          <p:cNvPicPr>
            <a:picLocks noChangeAspect="1"/>
          </p:cNvPicPr>
          <p:nvPr/>
        </p:nvPicPr>
        <p:blipFill>
          <a:blip r:embed="rId5"/>
          <a:stretch>
            <a:fillRect/>
          </a:stretch>
        </p:blipFill>
        <p:spPr>
          <a:xfrm>
            <a:off x="7895035" y="2540695"/>
            <a:ext cx="3598475" cy="698103"/>
          </a:xfrm>
          <a:prstGeom prst="rect">
            <a:avLst/>
          </a:prstGeom>
        </p:spPr>
      </p:pic>
      <p:sp>
        <p:nvSpPr>
          <p:cNvPr id="11" name="Text 6"/>
          <p:cNvSpPr/>
          <p:nvPr/>
        </p:nvSpPr>
        <p:spPr>
          <a:xfrm>
            <a:off x="8069557" y="3413323"/>
            <a:ext cx="3249432" cy="256679"/>
          </a:xfrm>
          <a:prstGeom prst="rect">
            <a:avLst/>
          </a:prstGeom>
          <a:noFill/>
          <a:ln/>
        </p:spPr>
        <p:txBody>
          <a:bodyPr wrap="none" lIns="0" tIns="0" rIns="0" bIns="0" rtlCol="0" anchor="t"/>
          <a:lstStyle/>
          <a:p>
            <a:pPr marL="0" indent="0" algn="l">
              <a:lnSpc>
                <a:spcPct val="104000"/>
              </a:lnSpc>
              <a:buNone/>
            </a:pPr>
            <a:r>
              <a:rPr lang="en-US" sz="2800" b="1" dirty="0">
                <a:solidFill>
                  <a:srgbClr val="F9EEE7"/>
                </a:solidFill>
                <a:latin typeface="Quattrocento" pitchFamily="34" charset="0"/>
                <a:ea typeface="Quattrocento" pitchFamily="34" charset="-122"/>
                <a:cs typeface="Quattrocento" pitchFamily="34" charset="-120"/>
              </a:rPr>
              <a:t>21% </a:t>
            </a:r>
          </a:p>
          <a:p>
            <a:pPr marL="0" indent="0" algn="l">
              <a:lnSpc>
                <a:spcPct val="104000"/>
              </a:lnSpc>
              <a:buNone/>
            </a:pPr>
            <a:r>
              <a:rPr lang="en-US" sz="1600" dirty="0">
                <a:solidFill>
                  <a:srgbClr val="F9EEE7"/>
                </a:solidFill>
                <a:latin typeface="Quattrocento" pitchFamily="34" charset="0"/>
                <a:ea typeface="Quattrocento" pitchFamily="34" charset="-122"/>
                <a:cs typeface="Quattrocento" pitchFamily="34" charset="-120"/>
              </a:rPr>
              <a:t>Want Sleep Education</a:t>
            </a:r>
            <a:endParaRPr lang="en-US" sz="1600" dirty="0"/>
          </a:p>
        </p:txBody>
      </p:sp>
      <p:sp>
        <p:nvSpPr>
          <p:cNvPr id="12" name="Text 7"/>
          <p:cNvSpPr/>
          <p:nvPr/>
        </p:nvSpPr>
        <p:spPr>
          <a:xfrm>
            <a:off x="8069557" y="4339458"/>
            <a:ext cx="3249432" cy="1116806"/>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F9EEE7"/>
                </a:solidFill>
                <a:latin typeface="Quattrocento" pitchFamily="34" charset="0"/>
                <a:ea typeface="Quattrocento" pitchFamily="34" charset="-122"/>
                <a:cs typeface="Quattrocento" pitchFamily="34" charset="-120"/>
              </a:rPr>
              <a:t>The awareness that drives screening uptake — without it, even subsidised programmes see low engagement from the groups who need them most.</a:t>
            </a:r>
            <a:endParaRPr lang="en-US" sz="1350" dirty="0"/>
          </a:p>
        </p:txBody>
      </p:sp>
      <p:sp>
        <p:nvSpPr>
          <p:cNvPr id="13" name="Text 8"/>
          <p:cNvSpPr/>
          <p:nvPr/>
        </p:nvSpPr>
        <p:spPr>
          <a:xfrm>
            <a:off x="959818" y="5853162"/>
            <a:ext cx="11143376" cy="279202"/>
          </a:xfrm>
          <a:prstGeom prst="rect">
            <a:avLst/>
          </a:prstGeom>
          <a:noFill/>
          <a:ln/>
        </p:spPr>
        <p:txBody>
          <a:bodyPr wrap="none" lIns="0" tIns="0" rIns="0" bIns="0" rtlCol="0" anchor="t"/>
          <a:lstStyle/>
          <a:p>
            <a:pPr marL="0" indent="0" algn="l">
              <a:lnSpc>
                <a:spcPct val="133000"/>
              </a:lnSpc>
              <a:buNone/>
            </a:pPr>
            <a:r>
              <a:rPr lang="en-US" sz="1350" b="1" dirty="0">
                <a:solidFill>
                  <a:srgbClr val="F9EEE7"/>
                </a:solidFill>
                <a:latin typeface="Quattrocento Bold" pitchFamily="34" charset="0"/>
                <a:ea typeface="Quattrocento Bold" pitchFamily="34" charset="-122"/>
                <a:cs typeface="Quattrocento Bold" pitchFamily="34" charset="-120"/>
              </a:rPr>
              <a:t>Flexible hours is not a treatment. Screening is. Employers who invest only in flexibility are solving the wrong problem.</a:t>
            </a:r>
            <a:endParaRPr lang="en-US" sz="1350" dirty="0"/>
          </a:p>
        </p:txBody>
      </p:sp>
      <p:sp>
        <p:nvSpPr>
          <p:cNvPr id="14" name="Shape 9"/>
          <p:cNvSpPr/>
          <p:nvPr/>
        </p:nvSpPr>
        <p:spPr>
          <a:xfrm>
            <a:off x="698086" y="5656808"/>
            <a:ext cx="19050" cy="671909"/>
          </a:xfrm>
          <a:prstGeom prst="roundRect">
            <a:avLst>
              <a:gd name="adj" fmla="val 49999"/>
            </a:avLst>
          </a:prstGeom>
          <a:solidFill>
            <a:srgbClr val="EF9C82"/>
          </a:solidFill>
          <a:ln/>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4E0FAC2-E3B6-1E72-E074-FA968006A850}"/>
              </a:ext>
            </a:extLst>
          </p:cNvPr>
          <p:cNvSpPr txBox="1"/>
          <p:nvPr/>
        </p:nvSpPr>
        <p:spPr>
          <a:xfrm>
            <a:off x="1207992" y="1671080"/>
            <a:ext cx="9639301" cy="3693319"/>
          </a:xfrm>
          <a:prstGeom prst="rect">
            <a:avLst/>
          </a:prstGeom>
          <a:noFill/>
        </p:spPr>
        <p:txBody>
          <a:bodyPr wrap="square">
            <a:spAutoFit/>
          </a:bodyPr>
          <a:lstStyle/>
          <a:p>
            <a:pPr algn="ctr">
              <a:buNone/>
            </a:pPr>
            <a:endParaRPr lang="en-US" b="1" dirty="0">
              <a:solidFill>
                <a:schemeClr val="bg2"/>
              </a:solidFill>
            </a:endParaRPr>
          </a:p>
          <a:p>
            <a:pPr algn="ctr">
              <a:buNone/>
            </a:pPr>
            <a:r>
              <a:rPr lang="en-US" b="1" dirty="0">
                <a:solidFill>
                  <a:schemeClr val="bg2"/>
                </a:solidFill>
              </a:rPr>
              <a:t>© 2026 Easmed Pte Ltd and The Air Station. All rights reserved.</a:t>
            </a:r>
            <a:br>
              <a:rPr lang="en-US" dirty="0">
                <a:solidFill>
                  <a:schemeClr val="bg2"/>
                </a:solidFill>
              </a:rPr>
            </a:br>
            <a:r>
              <a:rPr lang="en-US" dirty="0">
                <a:solidFill>
                  <a:schemeClr val="bg2"/>
                </a:solidFill>
              </a:rPr>
              <a:t>This report and its contents, including survey findings, data, charts, graphics, analysis and commentary, are proprietary to Easmed Pte Ltd and The Air Station Pte Ltd.</a:t>
            </a:r>
          </a:p>
          <a:p>
            <a:pPr algn="ctr">
              <a:buNone/>
            </a:pPr>
            <a:endParaRPr lang="en-US" dirty="0">
              <a:solidFill>
                <a:schemeClr val="bg2"/>
              </a:solidFill>
            </a:endParaRPr>
          </a:p>
          <a:p>
            <a:pPr algn="ctr">
              <a:buNone/>
            </a:pPr>
            <a:r>
              <a:rPr lang="en-US" dirty="0">
                <a:solidFill>
                  <a:schemeClr val="bg2"/>
                </a:solidFill>
              </a:rPr>
              <a:t>The report may be downloaded and referenced for personal, educational, editorial and non-commercial purposes provided that </a:t>
            </a:r>
            <a:r>
              <a:rPr lang="en-US" b="1" dirty="0">
                <a:solidFill>
                  <a:schemeClr val="bg2"/>
                </a:solidFill>
              </a:rPr>
              <a:t>“How Singapore Sleeps 2026, jointly commissioned by Easmed and The Air Station”</a:t>
            </a:r>
            <a:r>
              <a:rPr lang="en-US" dirty="0">
                <a:solidFill>
                  <a:schemeClr val="bg2"/>
                </a:solidFill>
              </a:rPr>
              <a:t> is clearly cited as the source.</a:t>
            </a:r>
          </a:p>
          <a:p>
            <a:pPr algn="ctr">
              <a:buNone/>
            </a:pPr>
            <a:endParaRPr lang="en-US" dirty="0">
              <a:solidFill>
                <a:schemeClr val="bg2"/>
              </a:solidFill>
            </a:endParaRPr>
          </a:p>
          <a:p>
            <a:pPr algn="ctr">
              <a:buNone/>
            </a:pPr>
            <a:r>
              <a:rPr lang="en-US" dirty="0">
                <a:solidFill>
                  <a:schemeClr val="bg2"/>
                </a:solidFill>
              </a:rPr>
              <a:t>Reproduction, republication, redistribution, modification, commercial use, incorporation into commercial presentations or reports, or use of the survey data for marketing, product promotion or commercial research requires prior written permission from Easmed and The Air Station.</a:t>
            </a:r>
          </a:p>
          <a:p>
            <a:pPr algn="ctr">
              <a:buNone/>
            </a:pPr>
            <a:r>
              <a:rPr lang="en-US" dirty="0">
                <a:solidFill>
                  <a:schemeClr val="bg2"/>
                </a:solidFill>
              </a:rPr>
              <a:t>For permissions and data enquiries: </a:t>
            </a:r>
            <a:r>
              <a:rPr lang="en-US" b="1" dirty="0">
                <a:solidFill>
                  <a:schemeClr val="bg2"/>
                </a:solidFill>
              </a:rPr>
              <a:t>mktg.sg@easmed.com </a:t>
            </a:r>
            <a:endParaRPr lang="en-US" dirty="0">
              <a:solidFill>
                <a:schemeClr val="bg2"/>
              </a:solidFill>
            </a:endParaRPr>
          </a:p>
        </p:txBody>
      </p:sp>
    </p:spTree>
    <p:extLst>
      <p:ext uri="{BB962C8B-B14F-4D97-AF65-F5344CB8AC3E}">
        <p14:creationId xmlns:p14="http://schemas.microsoft.com/office/powerpoint/2010/main" val="29608565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1886" cy="6858000"/>
          </a:xfrm>
          <a:prstGeom prst="rect">
            <a:avLst/>
          </a:prstGeom>
        </p:spPr>
      </p:pic>
      <p:sp>
        <p:nvSpPr>
          <p:cNvPr id="3" name="Shape 0"/>
          <p:cNvSpPr/>
          <p:nvPr/>
        </p:nvSpPr>
        <p:spPr>
          <a:xfrm>
            <a:off x="5269971" y="2497237"/>
            <a:ext cx="930450" cy="265113"/>
          </a:xfrm>
          <a:prstGeom prst="roundRect">
            <a:avLst>
              <a:gd name="adj" fmla="val 7901"/>
            </a:avLst>
          </a:prstGeom>
          <a:solidFill>
            <a:srgbClr val="441709"/>
          </a:solidFill>
          <a:ln/>
        </p:spPr>
        <p:txBody>
          <a:bodyPr/>
          <a:lstStyle/>
          <a:p>
            <a:endParaRPr lang="en-US"/>
          </a:p>
        </p:txBody>
      </p:sp>
      <p:sp>
        <p:nvSpPr>
          <p:cNvPr id="4" name="Text 1"/>
          <p:cNvSpPr/>
          <p:nvPr/>
        </p:nvSpPr>
        <p:spPr>
          <a:xfrm>
            <a:off x="5374644" y="2549525"/>
            <a:ext cx="1330689" cy="160536"/>
          </a:xfrm>
          <a:prstGeom prst="rect">
            <a:avLst/>
          </a:prstGeom>
          <a:noFill/>
          <a:ln/>
        </p:spPr>
        <p:txBody>
          <a:bodyPr wrap="none" lIns="0" tIns="0" rIns="0" bIns="0" rtlCol="0" anchor="t"/>
          <a:lstStyle/>
          <a:p>
            <a:pPr marL="0" indent="0" algn="l">
              <a:lnSpc>
                <a:spcPct val="96000"/>
              </a:lnSpc>
              <a:buNone/>
            </a:pPr>
            <a:r>
              <a:rPr lang="en-US" sz="1050" dirty="0">
                <a:solidFill>
                  <a:srgbClr val="F9EEE7"/>
                </a:solidFill>
                <a:latin typeface="Quattrocento" pitchFamily="34" charset="0"/>
                <a:ea typeface="Quattrocento" pitchFamily="34" charset="-122"/>
                <a:cs typeface="Quattrocento" pitchFamily="34" charset="-120"/>
              </a:rPr>
              <a:t>CHAPTER 5</a:t>
            </a:r>
            <a:endParaRPr lang="en-US" sz="1050" dirty="0"/>
          </a:p>
        </p:txBody>
      </p:sp>
      <p:sp>
        <p:nvSpPr>
          <p:cNvPr id="5" name="Text 2"/>
          <p:cNvSpPr/>
          <p:nvPr/>
        </p:nvSpPr>
        <p:spPr>
          <a:xfrm>
            <a:off x="5269971" y="2927347"/>
            <a:ext cx="6223638" cy="708422"/>
          </a:xfrm>
          <a:prstGeom prst="rect">
            <a:avLst/>
          </a:prstGeom>
          <a:noFill/>
          <a:ln/>
        </p:spPr>
        <p:txBody>
          <a:bodyPr wrap="none" lIns="0" tIns="0" rIns="0" bIns="0" rtlCol="0" anchor="t"/>
          <a:lstStyle/>
          <a:p>
            <a:pPr marL="0" indent="0" algn="l">
              <a:lnSpc>
                <a:spcPct val="104000"/>
              </a:lnSpc>
              <a:buNone/>
            </a:pPr>
            <a:r>
              <a:rPr lang="en-US" sz="4450" dirty="0">
                <a:solidFill>
                  <a:srgbClr val="FFD9BE"/>
                </a:solidFill>
                <a:latin typeface="Quattrocento" pitchFamily="34" charset="0"/>
                <a:ea typeface="Quattrocento" pitchFamily="34" charset="-122"/>
                <a:cs typeface="Quattrocento" pitchFamily="34" charset="-120"/>
              </a:rPr>
              <a:t>Who Is Most at Risk?</a:t>
            </a:r>
            <a:endParaRPr lang="en-US" sz="4450" dirty="0"/>
          </a:p>
        </p:txBody>
      </p:sp>
      <p:sp>
        <p:nvSpPr>
          <p:cNvPr id="6" name="Text 3"/>
          <p:cNvSpPr/>
          <p:nvPr/>
        </p:nvSpPr>
        <p:spPr>
          <a:xfrm>
            <a:off x="5269971" y="3802261"/>
            <a:ext cx="6223638"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F9EEE7"/>
                </a:solidFill>
                <a:latin typeface="Quattrocento" pitchFamily="34" charset="0"/>
                <a:ea typeface="Quattrocento" pitchFamily="34" charset="-122"/>
                <a:cs typeface="Quattrocento" pitchFamily="34" charset="-120"/>
              </a:rPr>
              <a:t>Different segments carry different risk profiles, different myths, and different barriers. One-size-fits-all won't work.</a:t>
            </a:r>
            <a:endParaRPr lang="en-US" sz="13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23564" y="472105"/>
            <a:ext cx="10795524" cy="513259"/>
          </a:xfrm>
          <a:prstGeom prst="rect">
            <a:avLst/>
          </a:prstGeom>
          <a:noFill/>
          <a:ln/>
        </p:spPr>
        <p:txBody>
          <a:bodyPr wrap="none" lIns="0" tIns="0" rIns="0" bIns="0" rtlCol="0" anchor="t"/>
          <a:lstStyle/>
          <a:p>
            <a:pPr marL="0" indent="0" algn="l">
              <a:lnSpc>
                <a:spcPct val="104000"/>
              </a:lnSpc>
              <a:buNone/>
            </a:pPr>
            <a:r>
              <a:rPr lang="en-US" sz="3200" dirty="0">
                <a:solidFill>
                  <a:srgbClr val="FFD9BE"/>
                </a:solidFill>
                <a:latin typeface="Quattrocento" pitchFamily="34" charset="0"/>
                <a:ea typeface="Quattrocento" pitchFamily="34" charset="-122"/>
                <a:cs typeface="Quattrocento" pitchFamily="34" charset="-120"/>
              </a:rPr>
              <a:t>Chinese Workers: The Mainstream Profile</a:t>
            </a:r>
            <a:endParaRPr lang="en-US" sz="3200" dirty="0"/>
          </a:p>
        </p:txBody>
      </p:sp>
      <p:sp>
        <p:nvSpPr>
          <p:cNvPr id="3" name="Text 1"/>
          <p:cNvSpPr/>
          <p:nvPr/>
        </p:nvSpPr>
        <p:spPr>
          <a:xfrm>
            <a:off x="557717" y="1056959"/>
            <a:ext cx="10795524" cy="558403"/>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F9EEE7"/>
                </a:solidFill>
                <a:latin typeface="Quattrocento" pitchFamily="34" charset="0"/>
                <a:ea typeface="Quattrocento" pitchFamily="34" charset="-122"/>
                <a:cs typeface="Quattrocento" pitchFamily="34" charset="-120"/>
              </a:rPr>
              <a:t>At 90% of the sample, Chinese workers mirror the overall population on sleep, risk, and awareness — with one critical standout that shapes how employers should sequence their interventions.</a:t>
            </a:r>
            <a:endParaRPr lang="en-US" sz="1350" dirty="0"/>
          </a:p>
        </p:txBody>
      </p:sp>
      <p:sp>
        <p:nvSpPr>
          <p:cNvPr id="13" name="Rounded Rectangle 12">
            <a:extLst>
              <a:ext uri="{FF2B5EF4-FFF2-40B4-BE49-F238E27FC236}">
                <a16:creationId xmlns:a16="http://schemas.microsoft.com/office/drawing/2014/main" id="{214418C3-D53B-D9C0-80AF-37DFB1669B94}"/>
              </a:ext>
            </a:extLst>
          </p:cNvPr>
          <p:cNvSpPr/>
          <p:nvPr/>
        </p:nvSpPr>
        <p:spPr>
          <a:xfrm>
            <a:off x="523564" y="2011939"/>
            <a:ext cx="2651447" cy="2448269"/>
          </a:xfrm>
          <a:prstGeom prst="roundRect">
            <a:avLst>
              <a:gd name="adj" fmla="val 733"/>
            </a:avLst>
          </a:prstGeom>
          <a:solidFill>
            <a:srgbClr val="F7F7F7"/>
          </a:solidFill>
          <a:ln>
            <a:noFill/>
          </a:ln>
          <a:effectLst>
            <a:outerShdw blurRad="50800" dist="38100" dir="2700000" algn="tl" rotWithShape="0">
              <a:prstClr val="black">
                <a:alpha val="40000"/>
              </a:prstClr>
            </a:outerShdw>
          </a:effectLst>
        </p:spPr>
        <p:style>
          <a:lnRef idx="1">
            <a:schemeClr val="accent1"/>
          </a:lnRef>
          <a:fillRef idx="1">
            <a:schemeClr val="accent1"/>
          </a:fillRef>
          <a:effectRef idx="1">
            <a:schemeClr val="accent1"/>
          </a:effectRef>
          <a:fontRef idx="minor">
            <a:schemeClr val="lt1"/>
          </a:fontRef>
        </p:style>
        <p:txBody>
          <a:bodyPr rtlCol="0" anchor="ctr"/>
          <a:lstStyle/>
          <a:p>
            <a:pPr marL="285744" indent="-285744">
              <a:spcBef>
                <a:spcPts val="600"/>
              </a:spcBef>
              <a:buFont typeface="Arial" panose="020B0604020202020204" pitchFamily="34" charset="0"/>
              <a:buChar char="•"/>
            </a:pPr>
            <a:endParaRPr lang="en-US" sz="1200" dirty="0">
              <a:solidFill>
                <a:schemeClr val="tx1"/>
              </a:solidFill>
              <a:latin typeface="Lato" panose="020F0502020204030203" pitchFamily="34" charset="77"/>
            </a:endParaRPr>
          </a:p>
          <a:p>
            <a:pPr marL="171446" indent="-171446">
              <a:spcBef>
                <a:spcPts val="600"/>
              </a:spcBef>
              <a:buFont typeface="Arial" panose="020B0604020202020204" pitchFamily="34" charset="0"/>
              <a:buChar char="•"/>
            </a:pPr>
            <a:r>
              <a:rPr lang="en-US" sz="1100" dirty="0">
                <a:solidFill>
                  <a:schemeClr val="tx1"/>
                </a:solidFill>
                <a:latin typeface="Lato" panose="020F0502020204030203" pitchFamily="34" charset="77"/>
              </a:rPr>
              <a:t>Getting enough sleep is essential to work: 98% agree (vs. overall 98%)</a:t>
            </a:r>
          </a:p>
          <a:p>
            <a:pPr marL="171446" indent="-171446">
              <a:spcBef>
                <a:spcPts val="600"/>
              </a:spcBef>
              <a:buFont typeface="Arial" panose="020B0604020202020204" pitchFamily="34" charset="0"/>
              <a:buChar char="•"/>
            </a:pPr>
            <a:r>
              <a:rPr lang="en-US" sz="1100" dirty="0">
                <a:solidFill>
                  <a:schemeClr val="tx1"/>
                </a:solidFill>
                <a:latin typeface="Lato" panose="020F0502020204030203" pitchFamily="34" charset="77"/>
              </a:rPr>
              <a:t>Loud snoring = healthy sleep (myth): 23% agree (vs. overall 24%)</a:t>
            </a:r>
          </a:p>
          <a:p>
            <a:pPr marL="171446" indent="-171446">
              <a:spcBef>
                <a:spcPts val="600"/>
              </a:spcBef>
              <a:buFont typeface="Arial" panose="020B0604020202020204" pitchFamily="34" charset="0"/>
              <a:buChar char="•"/>
            </a:pPr>
            <a:r>
              <a:rPr lang="en-US" sz="1100" dirty="0">
                <a:solidFill>
                  <a:schemeClr val="tx1"/>
                </a:solidFill>
                <a:latin typeface="Lato" panose="020F0502020204030203" pitchFamily="34" charset="77"/>
              </a:rPr>
              <a:t>Breathing pauses are harmless (myth): 24% agree (vs. overall 25%)</a:t>
            </a:r>
          </a:p>
          <a:p>
            <a:pPr marL="171446" indent="-171446">
              <a:spcBef>
                <a:spcPts val="600"/>
              </a:spcBef>
              <a:buFont typeface="Arial" panose="020B0604020202020204" pitchFamily="34" charset="0"/>
              <a:buChar char="•"/>
            </a:pPr>
            <a:r>
              <a:rPr lang="en-US" sz="1100" dirty="0">
                <a:solidFill>
                  <a:schemeClr val="tx1"/>
                </a:solidFill>
                <a:latin typeface="Lato" panose="020F0502020204030203" pitchFamily="34" charset="77"/>
              </a:rPr>
              <a:t>Needing little sleep = hardworking (myth): 17% agree (vs. overall 19%)</a:t>
            </a:r>
          </a:p>
        </p:txBody>
      </p:sp>
      <p:sp>
        <p:nvSpPr>
          <p:cNvPr id="14" name="Rounded Rectangle 13">
            <a:extLst>
              <a:ext uri="{FF2B5EF4-FFF2-40B4-BE49-F238E27FC236}">
                <a16:creationId xmlns:a16="http://schemas.microsoft.com/office/drawing/2014/main" id="{4DBE6020-BF93-43F6-2B2D-CAACC5A931CD}"/>
              </a:ext>
            </a:extLst>
          </p:cNvPr>
          <p:cNvSpPr/>
          <p:nvPr/>
        </p:nvSpPr>
        <p:spPr>
          <a:xfrm>
            <a:off x="667581" y="2007376"/>
            <a:ext cx="2327920" cy="462778"/>
          </a:xfrm>
          <a:prstGeom prst="roundRect">
            <a:avLst>
              <a:gd name="adj" fmla="val 243"/>
            </a:avLst>
          </a:prstGeom>
          <a:noFill/>
          <a:ln>
            <a:noFill/>
          </a:ln>
          <a:effectLst/>
        </p:spPr>
        <p:style>
          <a:lnRef idx="1">
            <a:schemeClr val="accent1"/>
          </a:lnRef>
          <a:fillRef idx="1">
            <a:schemeClr val="accent1"/>
          </a:fillRef>
          <a:effectRef idx="1">
            <a:schemeClr val="accent1"/>
          </a:effectRef>
          <a:fontRef idx="minor">
            <a:schemeClr val="lt1"/>
          </a:fontRef>
        </p:style>
        <p:txBody>
          <a:bodyPr rtlCol="0" anchor="ctr"/>
          <a:lstStyle/>
          <a:p>
            <a:r>
              <a:rPr lang="en-US" sz="1200" b="1" dirty="0">
                <a:solidFill>
                  <a:schemeClr val="tx1"/>
                </a:solidFill>
                <a:latin typeface="Lato Black" panose="020F0502020204030203" pitchFamily="34" charset="77"/>
              </a:rPr>
              <a:t>BELIEFS ABOUT SLEEP &amp; OSA</a:t>
            </a:r>
          </a:p>
        </p:txBody>
      </p:sp>
      <p:cxnSp>
        <p:nvCxnSpPr>
          <p:cNvPr id="15" name="Straight Connector 14">
            <a:extLst>
              <a:ext uri="{FF2B5EF4-FFF2-40B4-BE49-F238E27FC236}">
                <a16:creationId xmlns:a16="http://schemas.microsoft.com/office/drawing/2014/main" id="{743D3E78-9833-756C-BB94-4E63A898400D}"/>
              </a:ext>
            </a:extLst>
          </p:cNvPr>
          <p:cNvCxnSpPr>
            <a:cxnSpLocks/>
          </p:cNvCxnSpPr>
          <p:nvPr/>
        </p:nvCxnSpPr>
        <p:spPr>
          <a:xfrm>
            <a:off x="691244" y="2470154"/>
            <a:ext cx="2304256" cy="0"/>
          </a:xfrm>
          <a:prstGeom prst="line">
            <a:avLst/>
          </a:prstGeom>
          <a:ln>
            <a:solidFill>
              <a:srgbClr val="00CAFF"/>
            </a:solidFill>
          </a:ln>
        </p:spPr>
        <p:style>
          <a:lnRef idx="2">
            <a:schemeClr val="accent1"/>
          </a:lnRef>
          <a:fillRef idx="0">
            <a:schemeClr val="accent1"/>
          </a:fillRef>
          <a:effectRef idx="1">
            <a:schemeClr val="accent1"/>
          </a:effectRef>
          <a:fontRef idx="minor">
            <a:schemeClr val="tx1"/>
          </a:fontRef>
        </p:style>
      </p:cxnSp>
      <p:sp>
        <p:nvSpPr>
          <p:cNvPr id="16" name="Rounded Rectangle 18">
            <a:extLst>
              <a:ext uri="{FF2B5EF4-FFF2-40B4-BE49-F238E27FC236}">
                <a16:creationId xmlns:a16="http://schemas.microsoft.com/office/drawing/2014/main" id="{5258F9EF-67FF-C988-6868-F6DE319E73A1}"/>
              </a:ext>
            </a:extLst>
          </p:cNvPr>
          <p:cNvSpPr/>
          <p:nvPr/>
        </p:nvSpPr>
        <p:spPr>
          <a:xfrm>
            <a:off x="3364555" y="1974977"/>
            <a:ext cx="2590924" cy="4410918"/>
          </a:xfrm>
          <a:prstGeom prst="roundRect">
            <a:avLst>
              <a:gd name="adj" fmla="val 733"/>
            </a:avLst>
          </a:prstGeom>
          <a:solidFill>
            <a:srgbClr val="F7F7F7"/>
          </a:solidFill>
          <a:ln>
            <a:noFill/>
          </a:ln>
          <a:effectLst>
            <a:outerShdw blurRad="50800" dist="38100" dir="2700000" algn="tl" rotWithShape="0">
              <a:prstClr val="black">
                <a:alpha val="40000"/>
              </a:prstClr>
            </a:outerShdw>
          </a:effectLst>
        </p:spPr>
        <p:style>
          <a:lnRef idx="1">
            <a:schemeClr val="accent1"/>
          </a:lnRef>
          <a:fillRef idx="1">
            <a:schemeClr val="accent1"/>
          </a:fillRef>
          <a:effectRef idx="1">
            <a:schemeClr val="accent1"/>
          </a:effectRef>
          <a:fontRef idx="minor">
            <a:schemeClr val="lt1"/>
          </a:fontRef>
        </p:style>
        <p:txBody>
          <a:bodyPr lIns="216000" rtlCol="0" anchor="ctr"/>
          <a:lstStyle/>
          <a:p>
            <a:endParaRPr lang="en-US" sz="1200" dirty="0">
              <a:solidFill>
                <a:schemeClr val="tx1"/>
              </a:solidFill>
              <a:latin typeface="Lato Light" panose="020F0502020204030203" pitchFamily="34" charset="77"/>
            </a:endParaRPr>
          </a:p>
          <a:p>
            <a:endParaRPr lang="en-US" sz="1200" dirty="0">
              <a:solidFill>
                <a:schemeClr val="tx1"/>
              </a:solidFill>
              <a:latin typeface="Lato Light" panose="020F0502020204030203" pitchFamily="34" charset="77"/>
            </a:endParaRPr>
          </a:p>
          <a:p>
            <a:r>
              <a:rPr lang="en-US" sz="1100" dirty="0">
                <a:solidFill>
                  <a:schemeClr val="tx1"/>
                </a:solidFill>
                <a:latin typeface="Lato Light" panose="020F0502020204030203" pitchFamily="34" charset="77"/>
              </a:rPr>
              <a:t>At 90% of the sample, Chinese figures are the overall figures.</a:t>
            </a:r>
          </a:p>
          <a:p>
            <a:endParaRPr lang="en-US" sz="1100" dirty="0">
              <a:solidFill>
                <a:schemeClr val="tx1"/>
              </a:solidFill>
              <a:latin typeface="Lato" panose="020F0502020204030203" pitchFamily="34" charset="77"/>
            </a:endParaRPr>
          </a:p>
          <a:p>
            <a:r>
              <a:rPr lang="en-US" sz="1100" dirty="0">
                <a:solidFill>
                  <a:schemeClr val="tx1"/>
                </a:solidFill>
                <a:latin typeface="Lato" panose="020F0502020204030203" pitchFamily="34" charset="77"/>
              </a:rPr>
              <a:t>Sleep Quality (rated Good/Very Good):</a:t>
            </a:r>
          </a:p>
          <a:p>
            <a:r>
              <a:rPr lang="en-US" sz="1200" b="1" dirty="0">
                <a:solidFill>
                  <a:schemeClr val="accent4"/>
                </a:solidFill>
                <a:latin typeface="Lato Black" panose="020F0502020204030203" pitchFamily="34" charset="77"/>
              </a:rPr>
              <a:t>26% </a:t>
            </a:r>
            <a:r>
              <a:rPr lang="en-US" sz="1051" b="1" dirty="0">
                <a:solidFill>
                  <a:schemeClr val="tx1"/>
                </a:solidFill>
                <a:latin typeface="Lato" panose="020F0502020204030203" pitchFamily="34" charset="77"/>
              </a:rPr>
              <a:t>(vs. overall 27%)</a:t>
            </a:r>
          </a:p>
          <a:p>
            <a:endParaRPr lang="en-US" sz="1051" b="1" dirty="0">
              <a:solidFill>
                <a:schemeClr val="tx1"/>
              </a:solidFill>
              <a:latin typeface="Lato" panose="020F0502020204030203" pitchFamily="34" charset="77"/>
            </a:endParaRPr>
          </a:p>
          <a:p>
            <a:r>
              <a:rPr lang="en-US" sz="1100" dirty="0">
                <a:solidFill>
                  <a:schemeClr val="tx1"/>
                </a:solidFill>
                <a:latin typeface="Lato" panose="020F0502020204030203" pitchFamily="34" charset="77"/>
              </a:rPr>
              <a:t>OSA Awareness (know it well):</a:t>
            </a:r>
          </a:p>
          <a:p>
            <a:r>
              <a:rPr lang="en-US" sz="1200" b="1" dirty="0">
                <a:solidFill>
                  <a:schemeClr val="accent4"/>
                </a:solidFill>
                <a:latin typeface="Lato Black" panose="020F0502020204030203" pitchFamily="34" charset="77"/>
              </a:rPr>
              <a:t>6% </a:t>
            </a:r>
            <a:r>
              <a:rPr lang="en-US" sz="1051" b="1" dirty="0">
                <a:solidFill>
                  <a:schemeClr val="tx1"/>
                </a:solidFill>
                <a:latin typeface="Lato" panose="020F0502020204030203" pitchFamily="34" charset="77"/>
              </a:rPr>
              <a:t>(vs. overall 6%)</a:t>
            </a:r>
          </a:p>
          <a:p>
            <a:endParaRPr lang="en-US" sz="1051" b="1" dirty="0">
              <a:solidFill>
                <a:schemeClr val="tx1"/>
              </a:solidFill>
              <a:latin typeface="Lato" panose="020F0502020204030203" pitchFamily="34" charset="77"/>
            </a:endParaRPr>
          </a:p>
          <a:p>
            <a:r>
              <a:rPr lang="en-US" sz="1051" dirty="0">
                <a:solidFill>
                  <a:schemeClr val="tx1"/>
                </a:solidFill>
                <a:latin typeface="Lato" panose="020F0502020204030203" pitchFamily="34" charset="77"/>
              </a:rPr>
              <a:t>Productivity Drop &gt;20% After Poor Sleep</a:t>
            </a:r>
          </a:p>
          <a:p>
            <a:r>
              <a:rPr lang="en-US" sz="1200" b="1" dirty="0">
                <a:solidFill>
                  <a:schemeClr val="accent4"/>
                </a:solidFill>
                <a:latin typeface="Lato Black" panose="020F0502020204030203" pitchFamily="34" charset="77"/>
              </a:rPr>
              <a:t>59% </a:t>
            </a:r>
            <a:r>
              <a:rPr lang="en-US" sz="1051" b="1" dirty="0">
                <a:solidFill>
                  <a:schemeClr val="tx1"/>
                </a:solidFill>
                <a:latin typeface="Lato" panose="020F0502020204030203" pitchFamily="34" charset="77"/>
              </a:rPr>
              <a:t>(vs. overall 58%)</a:t>
            </a:r>
          </a:p>
          <a:p>
            <a:endParaRPr lang="en-US" sz="1051" b="1" dirty="0">
              <a:solidFill>
                <a:schemeClr val="tx1"/>
              </a:solidFill>
              <a:latin typeface="Lato" panose="020F0502020204030203" pitchFamily="34" charset="77"/>
            </a:endParaRPr>
          </a:p>
          <a:p>
            <a:r>
              <a:rPr lang="en-US" sz="1051" dirty="0">
                <a:solidFill>
                  <a:schemeClr val="tx1"/>
                </a:solidFill>
                <a:latin typeface="Lato" panose="020F0502020204030203" pitchFamily="34" charset="77"/>
              </a:rPr>
              <a:t>Never Screened for Sleep Issues</a:t>
            </a:r>
          </a:p>
          <a:p>
            <a:r>
              <a:rPr lang="en-US" sz="1200" b="1" dirty="0">
                <a:solidFill>
                  <a:schemeClr val="accent4"/>
                </a:solidFill>
                <a:latin typeface="Lato Black" panose="020F0502020204030203" pitchFamily="34" charset="77"/>
              </a:rPr>
              <a:t>57% </a:t>
            </a:r>
            <a:r>
              <a:rPr lang="en-US" sz="1051" b="1" dirty="0">
                <a:solidFill>
                  <a:schemeClr val="tx1"/>
                </a:solidFill>
                <a:latin typeface="Lato" panose="020F0502020204030203" pitchFamily="34" charset="77"/>
              </a:rPr>
              <a:t>(vs. overall 56%)</a:t>
            </a:r>
          </a:p>
          <a:p>
            <a:endParaRPr lang="en-US" sz="1051" b="1" dirty="0">
              <a:solidFill>
                <a:schemeClr val="tx1"/>
              </a:solidFill>
              <a:latin typeface="Lato" panose="020F0502020204030203" pitchFamily="34" charset="77"/>
            </a:endParaRPr>
          </a:p>
          <a:p>
            <a:r>
              <a:rPr lang="en-US" sz="1051" dirty="0">
                <a:solidFill>
                  <a:schemeClr val="tx1"/>
                </a:solidFill>
                <a:latin typeface="Lato" panose="020F0502020204030203" pitchFamily="34" charset="77"/>
              </a:rPr>
              <a:t>Want Flexible Hours from Employer</a:t>
            </a:r>
          </a:p>
          <a:p>
            <a:r>
              <a:rPr lang="en-US" sz="1200" b="1" dirty="0">
                <a:solidFill>
                  <a:schemeClr val="accent4"/>
                </a:solidFill>
                <a:latin typeface="Lato Black" panose="020F0502020204030203" pitchFamily="34" charset="77"/>
              </a:rPr>
              <a:t>73% </a:t>
            </a:r>
            <a:r>
              <a:rPr lang="en-US" sz="1051" b="1" dirty="0">
                <a:solidFill>
                  <a:schemeClr val="tx1"/>
                </a:solidFill>
                <a:latin typeface="Lato" panose="020F0502020204030203" pitchFamily="34" charset="77"/>
              </a:rPr>
              <a:t>(vs. overall 72%, sig. higher than Non-Chinese 62%)</a:t>
            </a:r>
            <a:endParaRPr lang="en-US" sz="1200" b="1" dirty="0">
              <a:solidFill>
                <a:schemeClr val="tx1"/>
              </a:solidFill>
              <a:latin typeface="Lato" panose="020F0502020204030203" pitchFamily="34" charset="77"/>
            </a:endParaRPr>
          </a:p>
        </p:txBody>
      </p:sp>
      <p:sp>
        <p:nvSpPr>
          <p:cNvPr id="17" name="Rounded Rectangle 19">
            <a:extLst>
              <a:ext uri="{FF2B5EF4-FFF2-40B4-BE49-F238E27FC236}">
                <a16:creationId xmlns:a16="http://schemas.microsoft.com/office/drawing/2014/main" id="{EFD50A2D-A531-6FFA-E03A-3919DECE462F}"/>
              </a:ext>
            </a:extLst>
          </p:cNvPr>
          <p:cNvSpPr/>
          <p:nvPr/>
        </p:nvSpPr>
        <p:spPr>
          <a:xfrm>
            <a:off x="3508571" y="2003777"/>
            <a:ext cx="2327920" cy="462778"/>
          </a:xfrm>
          <a:prstGeom prst="roundRect">
            <a:avLst>
              <a:gd name="adj" fmla="val 243"/>
            </a:avLst>
          </a:prstGeom>
          <a:noFill/>
          <a:ln>
            <a:noFill/>
          </a:ln>
          <a:effectLst/>
        </p:spPr>
        <p:style>
          <a:lnRef idx="1">
            <a:schemeClr val="accent1"/>
          </a:lnRef>
          <a:fillRef idx="1">
            <a:schemeClr val="accent1"/>
          </a:fillRef>
          <a:effectRef idx="1">
            <a:schemeClr val="accent1"/>
          </a:effectRef>
          <a:fontRef idx="minor">
            <a:schemeClr val="lt1"/>
          </a:fontRef>
        </p:style>
        <p:txBody>
          <a:bodyPr rtlCol="0" anchor="ctr"/>
          <a:lstStyle/>
          <a:p>
            <a:r>
              <a:rPr lang="en-US" sz="1200" b="1" dirty="0">
                <a:solidFill>
                  <a:schemeClr val="tx1"/>
                </a:solidFill>
                <a:latin typeface="Lato Black" panose="020F0502020204030203" pitchFamily="34" charset="77"/>
              </a:rPr>
              <a:t>SLEEP &amp; OSA SNAPSHOT</a:t>
            </a:r>
          </a:p>
        </p:txBody>
      </p:sp>
      <p:cxnSp>
        <p:nvCxnSpPr>
          <p:cNvPr id="18" name="Straight Connector 17">
            <a:extLst>
              <a:ext uri="{FF2B5EF4-FFF2-40B4-BE49-F238E27FC236}">
                <a16:creationId xmlns:a16="http://schemas.microsoft.com/office/drawing/2014/main" id="{9DFD7936-A8DF-1392-2FEF-7A6049310F5D}"/>
              </a:ext>
            </a:extLst>
          </p:cNvPr>
          <p:cNvCxnSpPr>
            <a:cxnSpLocks/>
          </p:cNvCxnSpPr>
          <p:nvPr/>
        </p:nvCxnSpPr>
        <p:spPr>
          <a:xfrm>
            <a:off x="3532234" y="2405595"/>
            <a:ext cx="2304257" cy="0"/>
          </a:xfrm>
          <a:prstGeom prst="line">
            <a:avLst/>
          </a:prstGeom>
          <a:ln>
            <a:solidFill>
              <a:srgbClr val="00CAFF"/>
            </a:solidFill>
          </a:ln>
        </p:spPr>
        <p:style>
          <a:lnRef idx="2">
            <a:schemeClr val="accent1"/>
          </a:lnRef>
          <a:fillRef idx="0">
            <a:schemeClr val="accent1"/>
          </a:fillRef>
          <a:effectRef idx="1">
            <a:schemeClr val="accent1"/>
          </a:effectRef>
          <a:fontRef idx="minor">
            <a:schemeClr val="tx1"/>
          </a:fontRef>
        </p:style>
      </p:cxnSp>
      <p:sp>
        <p:nvSpPr>
          <p:cNvPr id="19" name="Rounded Rectangle 25">
            <a:extLst>
              <a:ext uri="{FF2B5EF4-FFF2-40B4-BE49-F238E27FC236}">
                <a16:creationId xmlns:a16="http://schemas.microsoft.com/office/drawing/2014/main" id="{6BB98E52-15AE-4D34-08DD-489B2AD08678}"/>
              </a:ext>
            </a:extLst>
          </p:cNvPr>
          <p:cNvSpPr/>
          <p:nvPr/>
        </p:nvSpPr>
        <p:spPr>
          <a:xfrm>
            <a:off x="8854629" y="2470154"/>
            <a:ext cx="2669790" cy="2109931"/>
          </a:xfrm>
          <a:prstGeom prst="roundRect">
            <a:avLst>
              <a:gd name="adj" fmla="val 733"/>
            </a:avLst>
          </a:prstGeom>
          <a:solidFill>
            <a:srgbClr val="F7F7F7"/>
          </a:solidFill>
          <a:ln>
            <a:noFill/>
          </a:ln>
          <a:effectLst>
            <a:outerShdw blurRad="50800" dist="38100" dir="2700000" algn="tl" rotWithShape="0">
              <a:prstClr val="black">
                <a:alpha val="40000"/>
              </a:prstClr>
            </a:outerShdw>
          </a:effectLst>
        </p:spPr>
        <p:style>
          <a:lnRef idx="1">
            <a:schemeClr val="accent1"/>
          </a:lnRef>
          <a:fillRef idx="1">
            <a:schemeClr val="accent1"/>
          </a:fillRef>
          <a:effectRef idx="1">
            <a:schemeClr val="accent1"/>
          </a:effectRef>
          <a:fontRef idx="minor">
            <a:schemeClr val="lt1"/>
          </a:fontRef>
        </p:style>
        <p:txBody>
          <a:bodyPr lIns="216000" rtlCol="0" anchor="ctr"/>
          <a:lstStyle/>
          <a:p>
            <a:endParaRPr lang="en-US" sz="1100" dirty="0">
              <a:solidFill>
                <a:schemeClr val="tx1"/>
              </a:solidFill>
              <a:latin typeface="Lato Light" panose="020F0502020204030203" pitchFamily="34" charset="77"/>
            </a:endParaRPr>
          </a:p>
          <a:p>
            <a:endParaRPr lang="en-US" sz="1100" dirty="0">
              <a:solidFill>
                <a:schemeClr val="tx1"/>
              </a:solidFill>
              <a:latin typeface="Lato Light" panose="020F0502020204030203" pitchFamily="34" charset="77"/>
            </a:endParaRPr>
          </a:p>
          <a:p>
            <a:endParaRPr lang="en-US" sz="1100" dirty="0">
              <a:solidFill>
                <a:schemeClr val="tx1"/>
              </a:solidFill>
              <a:latin typeface="Lato Light" panose="020F0502020204030203" pitchFamily="34" charset="77"/>
            </a:endParaRPr>
          </a:p>
          <a:p>
            <a:endParaRPr lang="en-US" sz="1100" dirty="0">
              <a:solidFill>
                <a:schemeClr val="tx1"/>
              </a:solidFill>
              <a:latin typeface="Lato Light" panose="020F0502020204030203" pitchFamily="34" charset="77"/>
            </a:endParaRPr>
          </a:p>
          <a:p>
            <a:endParaRPr lang="en-US" sz="1100" dirty="0">
              <a:solidFill>
                <a:schemeClr val="tx1"/>
              </a:solidFill>
              <a:latin typeface="Lato Light" panose="020F0502020204030203" pitchFamily="34" charset="77"/>
            </a:endParaRPr>
          </a:p>
        </p:txBody>
      </p:sp>
      <p:sp>
        <p:nvSpPr>
          <p:cNvPr id="20" name="Rounded Rectangle 26">
            <a:extLst>
              <a:ext uri="{FF2B5EF4-FFF2-40B4-BE49-F238E27FC236}">
                <a16:creationId xmlns:a16="http://schemas.microsoft.com/office/drawing/2014/main" id="{535791C6-8BE6-A735-E5A7-614A9A68ECA0}"/>
              </a:ext>
            </a:extLst>
          </p:cNvPr>
          <p:cNvSpPr/>
          <p:nvPr/>
        </p:nvSpPr>
        <p:spPr>
          <a:xfrm>
            <a:off x="8974982" y="2461009"/>
            <a:ext cx="2758930" cy="462778"/>
          </a:xfrm>
          <a:prstGeom prst="roundRect">
            <a:avLst>
              <a:gd name="adj" fmla="val 243"/>
            </a:avLst>
          </a:prstGeom>
          <a:noFill/>
          <a:ln>
            <a:noFill/>
          </a:ln>
          <a:effectLst/>
        </p:spPr>
        <p:style>
          <a:lnRef idx="1">
            <a:schemeClr val="accent1"/>
          </a:lnRef>
          <a:fillRef idx="1">
            <a:schemeClr val="accent1"/>
          </a:fillRef>
          <a:effectRef idx="1">
            <a:schemeClr val="accent1"/>
          </a:effectRef>
          <a:fontRef idx="minor">
            <a:schemeClr val="lt1"/>
          </a:fontRef>
        </p:style>
        <p:txBody>
          <a:bodyPr rtlCol="0" anchor="ctr"/>
          <a:lstStyle/>
          <a:p>
            <a:r>
              <a:rPr lang="en-US" sz="1200" b="1" dirty="0">
                <a:solidFill>
                  <a:schemeClr val="tx1"/>
                </a:solidFill>
                <a:latin typeface="Lato Black" panose="020F0502020204030203" pitchFamily="34" charset="77"/>
              </a:rPr>
              <a:t>EMPLOYER SUPPORT WANTED</a:t>
            </a:r>
          </a:p>
        </p:txBody>
      </p:sp>
      <p:cxnSp>
        <p:nvCxnSpPr>
          <p:cNvPr id="21" name="Straight Connector 20">
            <a:extLst>
              <a:ext uri="{FF2B5EF4-FFF2-40B4-BE49-F238E27FC236}">
                <a16:creationId xmlns:a16="http://schemas.microsoft.com/office/drawing/2014/main" id="{C2123AD5-DB0B-7AF9-5FB2-0574FAD3A164}"/>
              </a:ext>
            </a:extLst>
          </p:cNvPr>
          <p:cNvCxnSpPr>
            <a:cxnSpLocks/>
          </p:cNvCxnSpPr>
          <p:nvPr/>
        </p:nvCxnSpPr>
        <p:spPr>
          <a:xfrm flipV="1">
            <a:off x="8998645" y="2904570"/>
            <a:ext cx="2354595" cy="19217"/>
          </a:xfrm>
          <a:prstGeom prst="line">
            <a:avLst/>
          </a:prstGeom>
          <a:ln>
            <a:solidFill>
              <a:srgbClr val="00CAFF"/>
            </a:solidFill>
          </a:ln>
        </p:spPr>
        <p:style>
          <a:lnRef idx="2">
            <a:schemeClr val="accent1"/>
          </a:lnRef>
          <a:fillRef idx="0">
            <a:schemeClr val="accent1"/>
          </a:fillRef>
          <a:effectRef idx="1">
            <a:schemeClr val="accent1"/>
          </a:effectRef>
          <a:fontRef idx="minor">
            <a:schemeClr val="tx1"/>
          </a:fontRef>
        </p:style>
      </p:cxnSp>
      <p:graphicFrame>
        <p:nvGraphicFramePr>
          <p:cNvPr id="22" name="Table 21">
            <a:extLst>
              <a:ext uri="{FF2B5EF4-FFF2-40B4-BE49-F238E27FC236}">
                <a16:creationId xmlns:a16="http://schemas.microsoft.com/office/drawing/2014/main" id="{6B98564F-481B-2AEA-CD28-E410DFA66E98}"/>
              </a:ext>
            </a:extLst>
          </p:cNvPr>
          <p:cNvGraphicFramePr>
            <a:graphicFrameLocks noGrp="1"/>
          </p:cNvGraphicFramePr>
          <p:nvPr>
            <p:extLst>
              <p:ext uri="{D42A27DB-BD31-4B8C-83A1-F6EECF244321}">
                <p14:modId xmlns:p14="http://schemas.microsoft.com/office/powerpoint/2010/main" val="3181560088"/>
              </p:ext>
            </p:extLst>
          </p:nvPr>
        </p:nvGraphicFramePr>
        <p:xfrm>
          <a:off x="8974982" y="3219961"/>
          <a:ext cx="2210468" cy="964977"/>
        </p:xfrm>
        <a:graphic>
          <a:graphicData uri="http://schemas.openxmlformats.org/drawingml/2006/table">
            <a:tbl>
              <a:tblPr>
                <a:tableStyleId>{5C22544A-7EE6-4342-B048-85BDC9FD1C3A}</a:tableStyleId>
              </a:tblPr>
              <a:tblGrid>
                <a:gridCol w="1726613">
                  <a:extLst>
                    <a:ext uri="{9D8B030D-6E8A-4147-A177-3AD203B41FA5}">
                      <a16:colId xmlns:a16="http://schemas.microsoft.com/office/drawing/2014/main" val="2923295895"/>
                    </a:ext>
                  </a:extLst>
                </a:gridCol>
                <a:gridCol w="483855">
                  <a:extLst>
                    <a:ext uri="{9D8B030D-6E8A-4147-A177-3AD203B41FA5}">
                      <a16:colId xmlns:a16="http://schemas.microsoft.com/office/drawing/2014/main" val="308244905"/>
                    </a:ext>
                  </a:extLst>
                </a:gridCol>
              </a:tblGrid>
              <a:tr h="321659">
                <a:tc>
                  <a:txBody>
                    <a:bodyPr/>
                    <a:lstStyle/>
                    <a:p>
                      <a:pPr algn="l" fontAlgn="b"/>
                      <a:r>
                        <a:rPr lang="en-SG" sz="1000" b="0" i="1" u="none" strike="noStrike" dirty="0">
                          <a:solidFill>
                            <a:schemeClr val="bg1"/>
                          </a:solidFill>
                          <a:effectLst/>
                          <a:latin typeface="Lato" panose="020F0502020204030203" pitchFamily="34" charset="0"/>
                          <a:ea typeface="Lato" panose="020F0502020204030203" pitchFamily="34" charset="0"/>
                          <a:cs typeface="Lato" panose="020F0502020204030203" pitchFamily="34" charset="0"/>
                        </a:rPr>
                        <a:t>Flexible hours to support better sleep</a:t>
                      </a:r>
                    </a:p>
                  </a:txBody>
                  <a:tcPr marL="216000"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solidFill>
                      <a:schemeClr val="accent5"/>
                    </a:solidFill>
                  </a:tcPr>
                </a:tc>
                <a:tc>
                  <a:txBody>
                    <a:bodyPr/>
                    <a:lstStyle/>
                    <a:p>
                      <a:pPr algn="ctr" fontAlgn="b"/>
                      <a:r>
                        <a:rPr lang="en-SG" sz="1050" b="0" i="0" u="none" strike="noStrike" dirty="0">
                          <a:solidFill>
                            <a:schemeClr val="tx1"/>
                          </a:solidFill>
                          <a:effectLst/>
                          <a:latin typeface="Lato" panose="020F0502020204030203" pitchFamily="34" charset="0"/>
                          <a:ea typeface="Lato" panose="020F0502020204030203" pitchFamily="34" charset="0"/>
                          <a:cs typeface="Lato" panose="020F0502020204030203" pitchFamily="34" charset="0"/>
                        </a:rPr>
                        <a:t>73%</a:t>
                      </a: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val="65359442"/>
                  </a:ext>
                </a:extLst>
              </a:tr>
              <a:tr h="321659">
                <a:tc>
                  <a:txBody>
                    <a:bodyPr/>
                    <a:lstStyle/>
                    <a:p>
                      <a:pPr algn="l" fontAlgn="b"/>
                      <a:r>
                        <a:rPr lang="en-SG" sz="1000" b="0" i="1" u="none" strike="noStrike" dirty="0">
                          <a:solidFill>
                            <a:schemeClr val="bg1"/>
                          </a:solidFill>
                          <a:effectLst/>
                          <a:latin typeface="Lato" panose="020F0502020204030203" pitchFamily="34" charset="0"/>
                          <a:ea typeface="Lato" panose="020F0502020204030203" pitchFamily="34" charset="0"/>
                          <a:cs typeface="Lato" panose="020F0502020204030203" pitchFamily="34" charset="0"/>
                        </a:rPr>
                        <a:t>Quiet rest space at the workplace</a:t>
                      </a:r>
                    </a:p>
                  </a:txBody>
                  <a:tcPr marL="216000"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solidFill>
                      <a:schemeClr val="accent5"/>
                    </a:solidFill>
                  </a:tcPr>
                </a:tc>
                <a:tc>
                  <a:txBody>
                    <a:bodyPr/>
                    <a:lstStyle/>
                    <a:p>
                      <a:pPr algn="ctr" fontAlgn="b"/>
                      <a:r>
                        <a:rPr lang="en-SG" sz="1050" b="0" i="0" u="none" strike="noStrike" dirty="0">
                          <a:solidFill>
                            <a:schemeClr val="tx1"/>
                          </a:solidFill>
                          <a:effectLst/>
                          <a:latin typeface="Lato" panose="020F0502020204030203" pitchFamily="34" charset="0"/>
                          <a:ea typeface="Lato" panose="020F0502020204030203" pitchFamily="34" charset="0"/>
                          <a:cs typeface="Lato" panose="020F0502020204030203" pitchFamily="34" charset="0"/>
                        </a:rPr>
                        <a:t>52%</a:t>
                      </a: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3579139487"/>
                  </a:ext>
                </a:extLst>
              </a:tr>
              <a:tr h="321659">
                <a:tc>
                  <a:txBody>
                    <a:bodyPr/>
                    <a:lstStyle/>
                    <a:p>
                      <a:pPr algn="l" fontAlgn="b"/>
                      <a:r>
                        <a:rPr lang="en-SG" sz="1000" b="0" i="1" u="none" strike="noStrike" dirty="0">
                          <a:solidFill>
                            <a:schemeClr val="bg1"/>
                          </a:solidFill>
                          <a:effectLst/>
                          <a:latin typeface="Lato" panose="020F0502020204030203" pitchFamily="34" charset="0"/>
                          <a:ea typeface="Lato" panose="020F0502020204030203" pitchFamily="34" charset="0"/>
                          <a:cs typeface="Lato" panose="020F0502020204030203" pitchFamily="34" charset="0"/>
                        </a:rPr>
                        <a:t>Access to subsidised sleep screening</a:t>
                      </a:r>
                    </a:p>
                  </a:txBody>
                  <a:tcPr marL="216000"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solidFill>
                      <a:schemeClr val="accent5"/>
                    </a:solidFill>
                  </a:tcPr>
                </a:tc>
                <a:tc>
                  <a:txBody>
                    <a:bodyPr/>
                    <a:lstStyle/>
                    <a:p>
                      <a:pPr algn="ctr" fontAlgn="b"/>
                      <a:r>
                        <a:rPr lang="en-SG" sz="1050" b="0" i="0" u="none" strike="noStrike" dirty="0">
                          <a:solidFill>
                            <a:schemeClr val="tx1"/>
                          </a:solidFill>
                          <a:effectLst/>
                          <a:latin typeface="Lato" panose="020F0502020204030203" pitchFamily="34" charset="0"/>
                          <a:ea typeface="Lato" panose="020F0502020204030203" pitchFamily="34" charset="0"/>
                          <a:cs typeface="Lato" panose="020F0502020204030203" pitchFamily="34" charset="0"/>
                        </a:rPr>
                        <a:t>36%</a:t>
                      </a:r>
                    </a:p>
                  </a:txBody>
                  <a:tcPr marL="9525" marR="9525" marT="9525"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B w="1905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393518353"/>
                  </a:ext>
                </a:extLst>
              </a:tr>
            </a:tbl>
          </a:graphicData>
        </a:graphic>
      </p:graphicFrame>
      <p:sp>
        <p:nvSpPr>
          <p:cNvPr id="23" name="Rounded Rectangle 35">
            <a:extLst>
              <a:ext uri="{FF2B5EF4-FFF2-40B4-BE49-F238E27FC236}">
                <a16:creationId xmlns:a16="http://schemas.microsoft.com/office/drawing/2014/main" id="{107C4238-DBBB-2EC2-DEDE-4638A1DF8F37}"/>
              </a:ext>
            </a:extLst>
          </p:cNvPr>
          <p:cNvSpPr/>
          <p:nvPr/>
        </p:nvSpPr>
        <p:spPr>
          <a:xfrm>
            <a:off x="523564" y="4528415"/>
            <a:ext cx="2641532" cy="1857479"/>
          </a:xfrm>
          <a:prstGeom prst="roundRect">
            <a:avLst>
              <a:gd name="adj" fmla="val 733"/>
            </a:avLst>
          </a:prstGeom>
          <a:solidFill>
            <a:srgbClr val="F7F7F7"/>
          </a:solidFill>
          <a:ln>
            <a:noFill/>
          </a:ln>
          <a:effectLst>
            <a:outerShdw blurRad="50800" dist="38100" dir="2700000" algn="tl" rotWithShape="0">
              <a:prstClr val="black">
                <a:alpha val="40000"/>
              </a:prstClr>
            </a:outerShdw>
          </a:effectLst>
        </p:spPr>
        <p:style>
          <a:lnRef idx="1">
            <a:schemeClr val="accent1"/>
          </a:lnRef>
          <a:fillRef idx="1">
            <a:schemeClr val="accent1"/>
          </a:fillRef>
          <a:effectRef idx="1">
            <a:schemeClr val="accent1"/>
          </a:effectRef>
          <a:fontRef idx="minor">
            <a:schemeClr val="lt1"/>
          </a:fontRef>
        </p:style>
        <p:txBody>
          <a:bodyPr lIns="216000" rtlCol="0" anchor="t"/>
          <a:lstStyle/>
          <a:p>
            <a:pPr marL="171446" indent="-171446">
              <a:buFont typeface="Arial" panose="020B0604020202020204" pitchFamily="34" charset="0"/>
              <a:buChar char="•"/>
            </a:pPr>
            <a:endParaRPr lang="en-US" sz="1100" dirty="0">
              <a:solidFill>
                <a:schemeClr val="tx1"/>
              </a:solidFill>
              <a:latin typeface="Lato" panose="020F0502020204030203" pitchFamily="34" charset="77"/>
            </a:endParaRPr>
          </a:p>
          <a:p>
            <a:pPr marL="171446" indent="-171446">
              <a:buFont typeface="Arial" panose="020B0604020202020204" pitchFamily="34" charset="0"/>
              <a:buChar char="•"/>
            </a:pPr>
            <a:endParaRPr lang="en-US" sz="1100" dirty="0">
              <a:solidFill>
                <a:schemeClr val="tx1"/>
              </a:solidFill>
              <a:latin typeface="Lato" panose="020F0502020204030203" pitchFamily="34" charset="77"/>
            </a:endParaRPr>
          </a:p>
          <a:p>
            <a:endParaRPr lang="en-US" sz="1100" dirty="0">
              <a:solidFill>
                <a:schemeClr val="tx1"/>
              </a:solidFill>
              <a:latin typeface="Lato" panose="020F0502020204030203" pitchFamily="34" charset="77"/>
            </a:endParaRPr>
          </a:p>
          <a:p>
            <a:pPr marL="171446" indent="-171446">
              <a:buFont typeface="Arial" panose="020B0604020202020204" pitchFamily="34" charset="0"/>
              <a:buChar char="•"/>
            </a:pPr>
            <a:endParaRPr lang="en-US" sz="400" dirty="0">
              <a:solidFill>
                <a:schemeClr val="tx1"/>
              </a:solidFill>
              <a:latin typeface="Lato" panose="020F0502020204030203" pitchFamily="34" charset="77"/>
            </a:endParaRPr>
          </a:p>
          <a:p>
            <a:pPr marL="171446" indent="-171446">
              <a:buFont typeface="Arial" panose="020B0604020202020204" pitchFamily="34" charset="0"/>
              <a:buChar char="•"/>
            </a:pPr>
            <a:r>
              <a:rPr lang="en-US" sz="1050" dirty="0">
                <a:solidFill>
                  <a:schemeClr val="tx1"/>
                </a:solidFill>
                <a:latin typeface="Lato" panose="020F0502020204030203" pitchFamily="34" charset="77"/>
              </a:rPr>
              <a:t>Partner noticed breathing pauses/gasping: 13%</a:t>
            </a:r>
          </a:p>
          <a:p>
            <a:pPr marL="171446" indent="-171446">
              <a:buFont typeface="Arial" panose="020B0604020202020204" pitchFamily="34" charset="0"/>
              <a:buChar char="•"/>
            </a:pPr>
            <a:r>
              <a:rPr lang="en-US" sz="1050" dirty="0">
                <a:solidFill>
                  <a:schemeClr val="tx1"/>
                </a:solidFill>
                <a:latin typeface="Lato" panose="020F0502020204030203" pitchFamily="34" charset="77"/>
              </a:rPr>
              <a:t>High blood pressure or treated for it: 12%</a:t>
            </a:r>
          </a:p>
          <a:p>
            <a:pPr marL="171446" indent="-171446">
              <a:buFont typeface="Arial" panose="020B0604020202020204" pitchFamily="34" charset="0"/>
              <a:buChar char="•"/>
            </a:pPr>
            <a:r>
              <a:rPr lang="en-US" sz="1050" dirty="0">
                <a:solidFill>
                  <a:schemeClr val="tx1"/>
                </a:solidFill>
                <a:latin typeface="Lato" panose="020F0502020204030203" pitchFamily="34" charset="77"/>
              </a:rPr>
              <a:t>Snores loudly enough to be heard: 24%</a:t>
            </a:r>
          </a:p>
        </p:txBody>
      </p:sp>
      <p:sp>
        <p:nvSpPr>
          <p:cNvPr id="24" name="Rounded Rectangle 36">
            <a:extLst>
              <a:ext uri="{FF2B5EF4-FFF2-40B4-BE49-F238E27FC236}">
                <a16:creationId xmlns:a16="http://schemas.microsoft.com/office/drawing/2014/main" id="{3644E37B-362F-1915-D343-1B768091C371}"/>
              </a:ext>
            </a:extLst>
          </p:cNvPr>
          <p:cNvSpPr/>
          <p:nvPr/>
        </p:nvSpPr>
        <p:spPr>
          <a:xfrm>
            <a:off x="765168" y="4574949"/>
            <a:ext cx="2327920" cy="532646"/>
          </a:xfrm>
          <a:prstGeom prst="roundRect">
            <a:avLst>
              <a:gd name="adj" fmla="val 243"/>
            </a:avLst>
          </a:prstGeom>
          <a:noFill/>
          <a:ln>
            <a:noFill/>
          </a:ln>
          <a:effectLst/>
        </p:spPr>
        <p:style>
          <a:lnRef idx="1">
            <a:schemeClr val="accent1"/>
          </a:lnRef>
          <a:fillRef idx="1">
            <a:schemeClr val="accent1"/>
          </a:fillRef>
          <a:effectRef idx="1">
            <a:schemeClr val="accent1"/>
          </a:effectRef>
          <a:fontRef idx="minor">
            <a:schemeClr val="lt1"/>
          </a:fontRef>
        </p:style>
        <p:txBody>
          <a:bodyPr rtlCol="0" anchor="ctr"/>
          <a:lstStyle/>
          <a:p>
            <a:r>
              <a:rPr lang="en-US" sz="1200" b="1" dirty="0">
                <a:solidFill>
                  <a:schemeClr val="tx1"/>
                </a:solidFill>
                <a:latin typeface="Lato Black" panose="020F0502020204030203" pitchFamily="34" charset="77"/>
              </a:rPr>
              <a:t>OSA WARNING SIGNS REPORTED</a:t>
            </a:r>
          </a:p>
        </p:txBody>
      </p:sp>
      <p:cxnSp>
        <p:nvCxnSpPr>
          <p:cNvPr id="25" name="Straight Connector 24">
            <a:extLst>
              <a:ext uri="{FF2B5EF4-FFF2-40B4-BE49-F238E27FC236}">
                <a16:creationId xmlns:a16="http://schemas.microsoft.com/office/drawing/2014/main" id="{4599DF5F-1494-E1C4-EE8D-EA83E20C41FA}"/>
              </a:ext>
            </a:extLst>
          </p:cNvPr>
          <p:cNvCxnSpPr>
            <a:cxnSpLocks/>
          </p:cNvCxnSpPr>
          <p:nvPr/>
        </p:nvCxnSpPr>
        <p:spPr>
          <a:xfrm>
            <a:off x="788831" y="5077115"/>
            <a:ext cx="2232248" cy="0"/>
          </a:xfrm>
          <a:prstGeom prst="line">
            <a:avLst/>
          </a:prstGeom>
          <a:ln>
            <a:solidFill>
              <a:srgbClr val="00CAFF"/>
            </a:solidFill>
          </a:ln>
        </p:spPr>
        <p:style>
          <a:lnRef idx="2">
            <a:schemeClr val="accent1"/>
          </a:lnRef>
          <a:fillRef idx="0">
            <a:schemeClr val="accent1"/>
          </a:fillRef>
          <a:effectRef idx="1">
            <a:schemeClr val="accent1"/>
          </a:effectRef>
          <a:fontRef idx="minor">
            <a:schemeClr val="tx1"/>
          </a:fontRef>
        </p:style>
      </p:cxnSp>
      <p:sp>
        <p:nvSpPr>
          <p:cNvPr id="26" name="Rounded Rectangle 39">
            <a:extLst>
              <a:ext uri="{FF2B5EF4-FFF2-40B4-BE49-F238E27FC236}">
                <a16:creationId xmlns:a16="http://schemas.microsoft.com/office/drawing/2014/main" id="{7EE49238-A000-8AC4-80C0-40BF9B0055D1}"/>
              </a:ext>
            </a:extLst>
          </p:cNvPr>
          <p:cNvSpPr/>
          <p:nvPr/>
        </p:nvSpPr>
        <p:spPr>
          <a:xfrm>
            <a:off x="6051280" y="5142964"/>
            <a:ext cx="5428420" cy="1242931"/>
          </a:xfrm>
          <a:prstGeom prst="roundRect">
            <a:avLst>
              <a:gd name="adj" fmla="val 733"/>
            </a:avLst>
          </a:prstGeom>
          <a:solidFill>
            <a:srgbClr val="F7F7F7"/>
          </a:solidFill>
          <a:ln>
            <a:noFill/>
          </a:ln>
          <a:effectLst>
            <a:outerShdw blurRad="50800" dist="38100" dir="2700000" algn="tl" rotWithShape="0">
              <a:prstClr val="black">
                <a:alpha val="40000"/>
              </a:prstClr>
            </a:outerShdw>
          </a:effectLst>
        </p:spPr>
        <p:style>
          <a:lnRef idx="1">
            <a:schemeClr val="accent1"/>
          </a:lnRef>
          <a:fillRef idx="1">
            <a:schemeClr val="accent1"/>
          </a:fillRef>
          <a:effectRef idx="1">
            <a:schemeClr val="accent1"/>
          </a:effectRef>
          <a:fontRef idx="minor">
            <a:schemeClr val="lt1"/>
          </a:fontRef>
        </p:style>
        <p:txBody>
          <a:bodyPr lIns="216000" rtlCol="0" anchor="t"/>
          <a:lstStyle/>
          <a:p>
            <a:endParaRPr lang="en-US" sz="1100" dirty="0">
              <a:solidFill>
                <a:schemeClr val="tx1"/>
              </a:solidFill>
              <a:latin typeface="Lato" panose="020F0502020204030203" pitchFamily="34" charset="77"/>
            </a:endParaRPr>
          </a:p>
          <a:p>
            <a:pPr marL="171446" indent="-171446">
              <a:buFont typeface="Arial" panose="020B0604020202020204" pitchFamily="34" charset="0"/>
              <a:buChar char="•"/>
            </a:pPr>
            <a:endParaRPr lang="en-US" sz="1100" dirty="0">
              <a:solidFill>
                <a:schemeClr val="tx1"/>
              </a:solidFill>
              <a:latin typeface="Lato" panose="020F0502020204030203" pitchFamily="34" charset="77"/>
            </a:endParaRPr>
          </a:p>
          <a:p>
            <a:r>
              <a:rPr lang="en-US" sz="1100" dirty="0">
                <a:solidFill>
                  <a:schemeClr val="tx1"/>
                </a:solidFill>
                <a:latin typeface="Lato Light" panose="020F0502020204030203" pitchFamily="34" charset="77"/>
              </a:rPr>
              <a:t>Symptom prevalence sits far below the high-risk group’s across the board.</a:t>
            </a:r>
            <a:endParaRPr lang="en-US" sz="1100" dirty="0">
              <a:solidFill>
                <a:schemeClr val="tx1"/>
              </a:solidFill>
              <a:latin typeface="Lato" panose="020F0502020204030203" pitchFamily="34" charset="77"/>
            </a:endParaRPr>
          </a:p>
          <a:p>
            <a:pPr marL="171446" indent="-171446">
              <a:buFont typeface="Arial" panose="020B0604020202020204" pitchFamily="34" charset="0"/>
              <a:buChar char="•"/>
            </a:pPr>
            <a:r>
              <a:rPr lang="en-US" sz="1050" dirty="0">
                <a:solidFill>
                  <a:schemeClr val="tx1"/>
                </a:solidFill>
                <a:latin typeface="Lato" panose="020F0502020204030203" pitchFamily="34" charset="77"/>
              </a:rPr>
              <a:t>Spoken to a doctor about sleep: 9%</a:t>
            </a:r>
          </a:p>
          <a:p>
            <a:pPr marL="171446" indent="-171446">
              <a:buFont typeface="Arial" panose="020B0604020202020204" pitchFamily="34" charset="0"/>
              <a:buChar char="•"/>
            </a:pPr>
            <a:r>
              <a:rPr lang="en-US" sz="1050" dirty="0">
                <a:solidFill>
                  <a:schemeClr val="tx1"/>
                </a:solidFill>
                <a:latin typeface="Lato" panose="020F0502020204030203" pitchFamily="34" charset="77"/>
              </a:rPr>
              <a:t>Used a sleep-tracking app: 34%</a:t>
            </a:r>
          </a:p>
          <a:p>
            <a:pPr marL="171446" indent="-171446">
              <a:buFont typeface="Arial" panose="020B0604020202020204" pitchFamily="34" charset="0"/>
              <a:buChar char="•"/>
            </a:pPr>
            <a:r>
              <a:rPr lang="en-US" sz="1050" dirty="0">
                <a:solidFill>
                  <a:schemeClr val="tx1"/>
                </a:solidFill>
                <a:latin typeface="Lato" panose="020F0502020204030203" pitchFamily="34" charset="77"/>
              </a:rPr>
              <a:t>Had a formal sleep study/test: 7%</a:t>
            </a:r>
          </a:p>
        </p:txBody>
      </p:sp>
      <p:sp>
        <p:nvSpPr>
          <p:cNvPr id="27" name="Rounded Rectangle 40">
            <a:extLst>
              <a:ext uri="{FF2B5EF4-FFF2-40B4-BE49-F238E27FC236}">
                <a16:creationId xmlns:a16="http://schemas.microsoft.com/office/drawing/2014/main" id="{F557B739-19F5-E791-6C46-09DA8615AAAF}"/>
              </a:ext>
            </a:extLst>
          </p:cNvPr>
          <p:cNvSpPr/>
          <p:nvPr/>
        </p:nvSpPr>
        <p:spPr>
          <a:xfrm>
            <a:off x="6289259" y="5107595"/>
            <a:ext cx="2376265" cy="440675"/>
          </a:xfrm>
          <a:prstGeom prst="roundRect">
            <a:avLst>
              <a:gd name="adj" fmla="val 243"/>
            </a:avLst>
          </a:prstGeom>
          <a:noFill/>
          <a:ln>
            <a:noFill/>
          </a:ln>
          <a:effectLst/>
        </p:spPr>
        <p:style>
          <a:lnRef idx="1">
            <a:schemeClr val="accent1"/>
          </a:lnRef>
          <a:fillRef idx="1">
            <a:schemeClr val="accent1"/>
          </a:fillRef>
          <a:effectRef idx="1">
            <a:schemeClr val="accent1"/>
          </a:effectRef>
          <a:fontRef idx="minor">
            <a:schemeClr val="lt1"/>
          </a:fontRef>
        </p:style>
        <p:txBody>
          <a:bodyPr rtlCol="0" anchor="ctr"/>
          <a:lstStyle/>
          <a:p>
            <a:r>
              <a:rPr lang="en-US" sz="1200" b="1" dirty="0">
                <a:solidFill>
                  <a:schemeClr val="tx1"/>
                </a:solidFill>
                <a:latin typeface="Lato Black" panose="020F0502020204030203" pitchFamily="34" charset="77"/>
              </a:rPr>
              <a:t>SCREENING BEHAVIOUR</a:t>
            </a:r>
          </a:p>
        </p:txBody>
      </p:sp>
      <p:cxnSp>
        <p:nvCxnSpPr>
          <p:cNvPr id="28" name="Straight Connector 27">
            <a:extLst>
              <a:ext uri="{FF2B5EF4-FFF2-40B4-BE49-F238E27FC236}">
                <a16:creationId xmlns:a16="http://schemas.microsoft.com/office/drawing/2014/main" id="{BEDF798B-32E4-0630-159B-42F47BA358C9}"/>
              </a:ext>
            </a:extLst>
          </p:cNvPr>
          <p:cNvCxnSpPr>
            <a:cxnSpLocks/>
          </p:cNvCxnSpPr>
          <p:nvPr/>
        </p:nvCxnSpPr>
        <p:spPr>
          <a:xfrm>
            <a:off x="6312923" y="5473348"/>
            <a:ext cx="2232248" cy="0"/>
          </a:xfrm>
          <a:prstGeom prst="line">
            <a:avLst/>
          </a:prstGeom>
          <a:ln>
            <a:solidFill>
              <a:srgbClr val="00CAFF"/>
            </a:solidFill>
          </a:ln>
        </p:spPr>
        <p:style>
          <a:lnRef idx="2">
            <a:schemeClr val="accent1"/>
          </a:lnRef>
          <a:fillRef idx="0">
            <a:schemeClr val="accent1"/>
          </a:fillRef>
          <a:effectRef idx="1">
            <a:schemeClr val="accent1"/>
          </a:effectRef>
          <a:fontRef idx="minor">
            <a:schemeClr val="tx1"/>
          </a:fontRef>
        </p:style>
      </p:cxnSp>
      <p:sp>
        <p:nvSpPr>
          <p:cNvPr id="29" name="Rounded Rectangle 42">
            <a:extLst>
              <a:ext uri="{FF2B5EF4-FFF2-40B4-BE49-F238E27FC236}">
                <a16:creationId xmlns:a16="http://schemas.microsoft.com/office/drawing/2014/main" id="{FA4C1DB8-AAD2-FD36-862F-3AF3F220A855}"/>
              </a:ext>
            </a:extLst>
          </p:cNvPr>
          <p:cNvSpPr/>
          <p:nvPr/>
        </p:nvSpPr>
        <p:spPr>
          <a:xfrm>
            <a:off x="6084288" y="1974977"/>
            <a:ext cx="2641532" cy="3083848"/>
          </a:xfrm>
          <a:prstGeom prst="roundRect">
            <a:avLst>
              <a:gd name="adj" fmla="val 733"/>
            </a:avLst>
          </a:prstGeom>
          <a:solidFill>
            <a:srgbClr val="F7F7F7"/>
          </a:solidFill>
          <a:ln>
            <a:noFill/>
          </a:ln>
          <a:effectLst>
            <a:outerShdw blurRad="50800" dist="38100" dir="2700000" algn="tl" rotWithShape="0">
              <a:prstClr val="black">
                <a:alpha val="40000"/>
              </a:prstClr>
            </a:outerShdw>
          </a:effectLst>
        </p:spPr>
        <p:style>
          <a:lnRef idx="1">
            <a:schemeClr val="accent1"/>
          </a:lnRef>
          <a:fillRef idx="1">
            <a:schemeClr val="accent1"/>
          </a:fillRef>
          <a:effectRef idx="1">
            <a:schemeClr val="accent1"/>
          </a:effectRef>
          <a:fontRef idx="minor">
            <a:schemeClr val="lt1"/>
          </a:fontRef>
        </p:style>
        <p:txBody>
          <a:bodyPr lIns="216000" rtlCol="0" anchor="t"/>
          <a:lstStyle/>
          <a:p>
            <a:pPr marL="171446" indent="-171446">
              <a:buFont typeface="Arial" panose="020B0604020202020204" pitchFamily="34" charset="0"/>
              <a:buChar char="•"/>
            </a:pPr>
            <a:endParaRPr lang="en-US" sz="1100" dirty="0">
              <a:solidFill>
                <a:schemeClr val="tx1"/>
              </a:solidFill>
              <a:latin typeface="Lato" panose="020F0502020204030203" pitchFamily="34" charset="77"/>
            </a:endParaRPr>
          </a:p>
          <a:p>
            <a:endParaRPr lang="en-US" sz="1100" dirty="0">
              <a:solidFill>
                <a:schemeClr val="tx1"/>
              </a:solidFill>
              <a:latin typeface="Lato" panose="020F0502020204030203" pitchFamily="34" charset="77"/>
            </a:endParaRPr>
          </a:p>
          <a:p>
            <a:endParaRPr lang="en-US" sz="1000" b="1" dirty="0">
              <a:solidFill>
                <a:schemeClr val="accent3"/>
              </a:solidFill>
              <a:latin typeface="Lato" panose="020F0502020204030203" pitchFamily="34" charset="77"/>
            </a:endParaRPr>
          </a:p>
          <a:p>
            <a:r>
              <a:rPr lang="en-US" sz="1600" b="1" dirty="0">
                <a:solidFill>
                  <a:schemeClr val="accent3"/>
                </a:solidFill>
                <a:latin typeface="Lato" panose="020F0502020204030203" pitchFamily="34" charset="77"/>
              </a:rPr>
              <a:t>38% </a:t>
            </a:r>
            <a:r>
              <a:rPr lang="en-US" sz="1100" b="1" dirty="0">
                <a:solidFill>
                  <a:schemeClr val="tx1"/>
                </a:solidFill>
                <a:latin typeface="Lato" panose="020F0502020204030203" pitchFamily="34" charset="77"/>
              </a:rPr>
              <a:t>(vs. 38% overall) </a:t>
            </a:r>
            <a:r>
              <a:rPr lang="en-US" sz="1100" dirty="0">
                <a:solidFill>
                  <a:schemeClr val="tx1"/>
                </a:solidFill>
                <a:latin typeface="Lato" panose="020F0502020204030203" pitchFamily="34" charset="77"/>
              </a:rPr>
              <a:t>cut sleep short for work at least 1-2x/week</a:t>
            </a:r>
          </a:p>
          <a:p>
            <a:endParaRPr lang="en-US" sz="1100" dirty="0">
              <a:solidFill>
                <a:schemeClr val="tx1"/>
              </a:solidFill>
              <a:latin typeface="Lato" panose="020F0502020204030203" pitchFamily="34" charset="77"/>
            </a:endParaRPr>
          </a:p>
          <a:p>
            <a:r>
              <a:rPr lang="en-US" sz="1100" b="1" dirty="0">
                <a:solidFill>
                  <a:schemeClr val="tx1"/>
                </a:solidFill>
                <a:latin typeface="Lato" panose="020F0502020204030203" pitchFamily="34" charset="77"/>
              </a:rPr>
              <a:t>Sleep &amp; Work Behaviours</a:t>
            </a:r>
          </a:p>
          <a:p>
            <a:pPr marL="171446" indent="-171446">
              <a:buFont typeface="Arial" panose="020B0604020202020204" pitchFamily="34" charset="0"/>
              <a:buChar char="•"/>
            </a:pPr>
            <a:r>
              <a:rPr lang="en-US" sz="1100" dirty="0">
                <a:solidFill>
                  <a:schemeClr val="tx1"/>
                </a:solidFill>
                <a:latin typeface="Lato" panose="020F0502020204030203" pitchFamily="34" charset="77"/>
              </a:rPr>
              <a:t>Checks email in bed almost daily: 11% </a:t>
            </a:r>
            <a:r>
              <a:rPr lang="en-US" sz="1000" dirty="0">
                <a:solidFill>
                  <a:schemeClr val="tx1"/>
                </a:solidFill>
                <a:latin typeface="Lato" panose="020F0502020204030203" pitchFamily="34" charset="77"/>
              </a:rPr>
              <a:t>(vs. 12% overall)</a:t>
            </a:r>
          </a:p>
          <a:p>
            <a:pPr marL="171446" indent="-171446">
              <a:buFont typeface="Arial" panose="020B0604020202020204" pitchFamily="34" charset="0"/>
              <a:buChar char="•"/>
            </a:pPr>
            <a:r>
              <a:rPr lang="en-US" sz="1100" dirty="0">
                <a:solidFill>
                  <a:schemeClr val="tx1"/>
                </a:solidFill>
                <a:latin typeface="Lato" panose="020F0502020204030203" pitchFamily="34" charset="77"/>
              </a:rPr>
              <a:t>Cuts sleep short almost daily: 5% </a:t>
            </a:r>
            <a:r>
              <a:rPr lang="en-US" sz="1000" dirty="0">
                <a:solidFill>
                  <a:schemeClr val="tx1"/>
                </a:solidFill>
                <a:latin typeface="Lato" panose="020F0502020204030203" pitchFamily="34" charset="77"/>
              </a:rPr>
              <a:t>(vs. 5% overall)</a:t>
            </a:r>
          </a:p>
          <a:p>
            <a:endParaRPr lang="en-US" sz="1100" dirty="0">
              <a:solidFill>
                <a:schemeClr val="tx1"/>
              </a:solidFill>
              <a:latin typeface="Lato" panose="020F0502020204030203" pitchFamily="34" charset="77"/>
            </a:endParaRPr>
          </a:p>
          <a:p>
            <a:r>
              <a:rPr lang="en-US" sz="1100" b="1" dirty="0">
                <a:solidFill>
                  <a:schemeClr val="tx1"/>
                </a:solidFill>
                <a:latin typeface="Lato" panose="020F0502020204030203" pitchFamily="34" charset="77"/>
              </a:rPr>
              <a:t>Barriers to Diagnosis</a:t>
            </a:r>
          </a:p>
          <a:p>
            <a:pPr marL="171446" indent="-171446">
              <a:buFont typeface="Arial" panose="020B0604020202020204" pitchFamily="34" charset="0"/>
              <a:buChar char="•"/>
            </a:pPr>
            <a:r>
              <a:rPr lang="en-US" sz="1100" dirty="0">
                <a:solidFill>
                  <a:schemeClr val="tx1"/>
                </a:solidFill>
                <a:latin typeface="Lato" panose="020F0502020204030203" pitchFamily="34" charset="77"/>
              </a:rPr>
              <a:t>Cost of diagnosis/treatment: 51% </a:t>
            </a:r>
            <a:r>
              <a:rPr lang="en-US" sz="1000" dirty="0">
                <a:solidFill>
                  <a:schemeClr val="tx1"/>
                </a:solidFill>
                <a:latin typeface="Lato" panose="020F0502020204030203" pitchFamily="34" charset="77"/>
              </a:rPr>
              <a:t>(vs. 51% overall)</a:t>
            </a:r>
            <a:endParaRPr lang="en-US" sz="1100" dirty="0">
              <a:solidFill>
                <a:schemeClr val="tx1"/>
              </a:solidFill>
              <a:latin typeface="Lato" panose="020F0502020204030203" pitchFamily="34" charset="77"/>
            </a:endParaRPr>
          </a:p>
          <a:p>
            <a:pPr marL="171446" indent="-171446">
              <a:buFont typeface="Arial" panose="020B0604020202020204" pitchFamily="34" charset="0"/>
              <a:buChar char="•"/>
            </a:pPr>
            <a:r>
              <a:rPr lang="en-US" sz="1100" dirty="0">
                <a:solidFill>
                  <a:schemeClr val="tx1"/>
                </a:solidFill>
                <a:latin typeface="Lato" panose="020F0502020204030203" pitchFamily="34" charset="77"/>
              </a:rPr>
              <a:t>Don’t know where to go: 35% </a:t>
            </a:r>
            <a:r>
              <a:rPr lang="en-US" sz="1000" dirty="0">
                <a:solidFill>
                  <a:schemeClr val="tx1"/>
                </a:solidFill>
                <a:latin typeface="Lato" panose="020F0502020204030203" pitchFamily="34" charset="77"/>
              </a:rPr>
              <a:t>(vs. 36% overall)</a:t>
            </a:r>
          </a:p>
          <a:p>
            <a:endParaRPr lang="en-US" dirty="0">
              <a:solidFill>
                <a:schemeClr val="tx1"/>
              </a:solidFill>
              <a:latin typeface="Lato" panose="020F0502020204030203" pitchFamily="34" charset="77"/>
            </a:endParaRPr>
          </a:p>
          <a:p>
            <a:endParaRPr lang="en-US" sz="1100" dirty="0">
              <a:solidFill>
                <a:schemeClr val="tx1"/>
              </a:solidFill>
              <a:latin typeface="Lato" panose="020F0502020204030203" pitchFamily="34" charset="77"/>
            </a:endParaRPr>
          </a:p>
          <a:p>
            <a:endParaRPr lang="en-US" sz="1100" dirty="0">
              <a:solidFill>
                <a:schemeClr val="tx1"/>
              </a:solidFill>
              <a:latin typeface="Lato" panose="020F0502020204030203" pitchFamily="34" charset="77"/>
            </a:endParaRPr>
          </a:p>
          <a:p>
            <a:endParaRPr lang="en-US" sz="1100" dirty="0">
              <a:solidFill>
                <a:schemeClr val="tx1"/>
              </a:solidFill>
              <a:latin typeface="Lato" panose="020F0502020204030203" pitchFamily="34" charset="77"/>
            </a:endParaRPr>
          </a:p>
        </p:txBody>
      </p:sp>
      <p:sp>
        <p:nvSpPr>
          <p:cNvPr id="30" name="Rounded Rectangle 43">
            <a:extLst>
              <a:ext uri="{FF2B5EF4-FFF2-40B4-BE49-F238E27FC236}">
                <a16:creationId xmlns:a16="http://schemas.microsoft.com/office/drawing/2014/main" id="{5E33EAC8-23F6-00ED-0643-DA2D93230F29}"/>
              </a:ext>
            </a:extLst>
          </p:cNvPr>
          <p:cNvSpPr/>
          <p:nvPr/>
        </p:nvSpPr>
        <p:spPr>
          <a:xfrm>
            <a:off x="6299795" y="1975415"/>
            <a:ext cx="2376265" cy="462778"/>
          </a:xfrm>
          <a:prstGeom prst="roundRect">
            <a:avLst>
              <a:gd name="adj" fmla="val 243"/>
            </a:avLst>
          </a:prstGeom>
          <a:noFill/>
          <a:ln>
            <a:noFill/>
          </a:ln>
          <a:effectLst/>
        </p:spPr>
        <p:style>
          <a:lnRef idx="1">
            <a:schemeClr val="accent1"/>
          </a:lnRef>
          <a:fillRef idx="1">
            <a:schemeClr val="accent1"/>
          </a:fillRef>
          <a:effectRef idx="1">
            <a:schemeClr val="accent1"/>
          </a:effectRef>
          <a:fontRef idx="minor">
            <a:schemeClr val="lt1"/>
          </a:fontRef>
        </p:style>
        <p:txBody>
          <a:bodyPr rtlCol="0" anchor="ctr"/>
          <a:lstStyle/>
          <a:p>
            <a:r>
              <a:rPr lang="en-US" sz="1200" b="1" dirty="0">
                <a:solidFill>
                  <a:schemeClr val="tx1"/>
                </a:solidFill>
                <a:latin typeface="Lato Black" panose="020F0502020204030203" pitchFamily="34" charset="77"/>
              </a:rPr>
              <a:t>BARRIERS TO DIAGNOSIS</a:t>
            </a:r>
          </a:p>
        </p:txBody>
      </p:sp>
      <p:cxnSp>
        <p:nvCxnSpPr>
          <p:cNvPr id="31" name="Straight Connector 30">
            <a:extLst>
              <a:ext uri="{FF2B5EF4-FFF2-40B4-BE49-F238E27FC236}">
                <a16:creationId xmlns:a16="http://schemas.microsoft.com/office/drawing/2014/main" id="{C0E78242-9881-526E-EB17-AAB15E76A8ED}"/>
              </a:ext>
            </a:extLst>
          </p:cNvPr>
          <p:cNvCxnSpPr>
            <a:cxnSpLocks/>
          </p:cNvCxnSpPr>
          <p:nvPr/>
        </p:nvCxnSpPr>
        <p:spPr>
          <a:xfrm>
            <a:off x="6334986" y="2342397"/>
            <a:ext cx="2232248" cy="0"/>
          </a:xfrm>
          <a:prstGeom prst="line">
            <a:avLst/>
          </a:prstGeom>
          <a:ln>
            <a:solidFill>
              <a:srgbClr val="00CAFF"/>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698086" y="481409"/>
            <a:ext cx="10795524" cy="401042"/>
          </a:xfrm>
          <a:prstGeom prst="rect">
            <a:avLst/>
          </a:prstGeom>
          <a:noFill/>
          <a:ln/>
        </p:spPr>
        <p:txBody>
          <a:bodyPr wrap="none" lIns="0" tIns="0" rIns="0" bIns="0" rtlCol="0" anchor="t"/>
          <a:lstStyle/>
          <a:p>
            <a:pPr marL="0" indent="0" algn="l">
              <a:lnSpc>
                <a:spcPct val="104000"/>
              </a:lnSpc>
              <a:buNone/>
            </a:pPr>
            <a:r>
              <a:rPr lang="en-US" sz="2500" dirty="0">
                <a:solidFill>
                  <a:srgbClr val="FFD9BE"/>
                </a:solidFill>
                <a:latin typeface="Quattrocento" pitchFamily="34" charset="0"/>
                <a:ea typeface="Quattrocento" pitchFamily="34" charset="-122"/>
                <a:cs typeface="Quattrocento" pitchFamily="34" charset="-120"/>
              </a:rPr>
              <a:t>Non-Chinese Workers: Myths Run Deeper Here</a:t>
            </a:r>
            <a:endParaRPr lang="en-US" sz="2500" dirty="0"/>
          </a:p>
        </p:txBody>
      </p:sp>
      <p:sp>
        <p:nvSpPr>
          <p:cNvPr id="3" name="Text 1"/>
          <p:cNvSpPr/>
          <p:nvPr/>
        </p:nvSpPr>
        <p:spPr>
          <a:xfrm>
            <a:off x="698086" y="1095474"/>
            <a:ext cx="10795524" cy="388342"/>
          </a:xfrm>
          <a:prstGeom prst="rect">
            <a:avLst/>
          </a:prstGeom>
          <a:noFill/>
          <a:ln/>
        </p:spPr>
        <p:txBody>
          <a:bodyPr wrap="square" lIns="0" tIns="0" rIns="0" bIns="0" rtlCol="0" anchor="t">
            <a:normAutofit/>
          </a:bodyPr>
          <a:lstStyle/>
          <a:p>
            <a:pPr marL="0" indent="0" algn="l">
              <a:lnSpc>
                <a:spcPct val="119000"/>
              </a:lnSpc>
              <a:buNone/>
            </a:pPr>
            <a:r>
              <a:rPr lang="en-US" sz="1050" dirty="0">
                <a:solidFill>
                  <a:srgbClr val="F9EEE7"/>
                </a:solidFill>
                <a:latin typeface="Quattrocento" pitchFamily="34" charset="0"/>
                <a:ea typeface="Quattrocento" pitchFamily="34" charset="-122"/>
                <a:cs typeface="Quattrocento" pitchFamily="34" charset="-120"/>
              </a:rPr>
              <a:t>Non-Chinese workers carry measurably higher myth loads — nearly double the Chinese rate on several dangerous beliefs. Education must precede screening for this segment to work.</a:t>
            </a:r>
            <a:endParaRPr lang="en-US" sz="105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8086" y="1723330"/>
            <a:ext cx="5231475" cy="1006078"/>
          </a:xfrm>
          <a:prstGeom prst="rect">
            <a:avLst/>
          </a:prstGeom>
        </p:spPr>
      </p:pic>
      <p:sp>
        <p:nvSpPr>
          <p:cNvPr id="5" name="Text 2"/>
          <p:cNvSpPr/>
          <p:nvPr/>
        </p:nvSpPr>
        <p:spPr>
          <a:xfrm>
            <a:off x="929656" y="1878707"/>
            <a:ext cx="4844532" cy="200521"/>
          </a:xfrm>
          <a:prstGeom prst="rect">
            <a:avLst/>
          </a:prstGeom>
          <a:noFill/>
          <a:ln/>
        </p:spPr>
        <p:txBody>
          <a:bodyPr wrap="none" lIns="0" tIns="0" rIns="0" bIns="0" rtlCol="0" anchor="t"/>
          <a:lstStyle/>
          <a:p>
            <a:pPr marL="0" indent="0" algn="l">
              <a:lnSpc>
                <a:spcPct val="104000"/>
              </a:lnSpc>
              <a:buNone/>
            </a:pPr>
            <a:r>
              <a:rPr lang="en-US" sz="1250" dirty="0">
                <a:solidFill>
                  <a:srgbClr val="F9EEE7"/>
                </a:solidFill>
                <a:latin typeface="Quattrocento" pitchFamily="34" charset="0"/>
                <a:ea typeface="Quattrocento" pitchFamily="34" charset="-122"/>
                <a:cs typeface="Quattrocento" pitchFamily="34" charset="-120"/>
              </a:rPr>
              <a:t>Breathing Pauses Are Harmless</a:t>
            </a:r>
            <a:endParaRPr lang="en-US" sz="1250" dirty="0"/>
          </a:p>
        </p:txBody>
      </p:sp>
      <p:sp>
        <p:nvSpPr>
          <p:cNvPr id="6" name="Text 3"/>
          <p:cNvSpPr/>
          <p:nvPr/>
        </p:nvSpPr>
        <p:spPr>
          <a:xfrm>
            <a:off x="929656" y="2185690"/>
            <a:ext cx="4844532" cy="388342"/>
          </a:xfrm>
          <a:prstGeom prst="rect">
            <a:avLst/>
          </a:prstGeom>
          <a:noFill/>
          <a:ln/>
        </p:spPr>
        <p:txBody>
          <a:bodyPr wrap="square" lIns="0" tIns="0" rIns="0" bIns="0" rtlCol="0" anchor="t">
            <a:normAutofit/>
          </a:bodyPr>
          <a:lstStyle/>
          <a:p>
            <a:pPr marL="0" indent="0" algn="l">
              <a:lnSpc>
                <a:spcPct val="119000"/>
              </a:lnSpc>
              <a:buNone/>
            </a:pPr>
            <a:r>
              <a:rPr lang="en-US" sz="1050" b="1" dirty="0">
                <a:solidFill>
                  <a:srgbClr val="F9EEE7"/>
                </a:solidFill>
                <a:latin typeface="Quattrocento Bold" pitchFamily="34" charset="0"/>
                <a:ea typeface="Quattrocento Bold" pitchFamily="34" charset="-122"/>
                <a:cs typeface="Quattrocento Bold" pitchFamily="34" charset="-120"/>
              </a:rPr>
              <a:t>37%</a:t>
            </a:r>
            <a:r>
              <a:rPr lang="en-US" sz="1050" dirty="0">
                <a:solidFill>
                  <a:srgbClr val="F9EEE7"/>
                </a:solidFill>
                <a:latin typeface="Quattrocento" pitchFamily="34" charset="0"/>
                <a:ea typeface="Quattrocento" pitchFamily="34" charset="-122"/>
                <a:cs typeface="Quattrocento" pitchFamily="34" charset="-120"/>
              </a:rPr>
              <a:t> of Non-Chinese workers hold this belief — vs. 24% of Chinese workers. A 13-point gap that represents a direct barrier to seeking care.</a:t>
            </a:r>
            <a:endParaRPr lang="en-US" sz="105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8086" y="2835870"/>
            <a:ext cx="5231475" cy="1006078"/>
          </a:xfrm>
          <a:prstGeom prst="rect">
            <a:avLst/>
          </a:prstGeom>
        </p:spPr>
      </p:pic>
      <p:sp>
        <p:nvSpPr>
          <p:cNvPr id="8" name="Text 4"/>
          <p:cNvSpPr/>
          <p:nvPr/>
        </p:nvSpPr>
        <p:spPr>
          <a:xfrm>
            <a:off x="929656" y="2991247"/>
            <a:ext cx="4844532" cy="200521"/>
          </a:xfrm>
          <a:prstGeom prst="rect">
            <a:avLst/>
          </a:prstGeom>
          <a:noFill/>
          <a:ln/>
        </p:spPr>
        <p:txBody>
          <a:bodyPr wrap="none" lIns="0" tIns="0" rIns="0" bIns="0" rtlCol="0" anchor="t"/>
          <a:lstStyle/>
          <a:p>
            <a:pPr marL="0" indent="0" algn="l">
              <a:lnSpc>
                <a:spcPct val="104000"/>
              </a:lnSpc>
              <a:buNone/>
            </a:pPr>
            <a:r>
              <a:rPr lang="en-US" sz="1250" dirty="0">
                <a:solidFill>
                  <a:srgbClr val="F9EEE7"/>
                </a:solidFill>
                <a:latin typeface="Quattrocento" pitchFamily="34" charset="0"/>
                <a:ea typeface="Quattrocento" pitchFamily="34" charset="-122"/>
                <a:cs typeface="Quattrocento" pitchFamily="34" charset="-120"/>
              </a:rPr>
              <a:t>Little Sleep = Hard Work</a:t>
            </a:r>
            <a:endParaRPr lang="en-US" sz="1250" dirty="0"/>
          </a:p>
        </p:txBody>
      </p:sp>
      <p:sp>
        <p:nvSpPr>
          <p:cNvPr id="9" name="Text 5"/>
          <p:cNvSpPr/>
          <p:nvPr/>
        </p:nvSpPr>
        <p:spPr>
          <a:xfrm>
            <a:off x="929656" y="3298230"/>
            <a:ext cx="4844532" cy="388342"/>
          </a:xfrm>
          <a:prstGeom prst="rect">
            <a:avLst/>
          </a:prstGeom>
          <a:noFill/>
          <a:ln/>
        </p:spPr>
        <p:txBody>
          <a:bodyPr wrap="square" lIns="0" tIns="0" rIns="0" bIns="0" rtlCol="0" anchor="t">
            <a:normAutofit/>
          </a:bodyPr>
          <a:lstStyle/>
          <a:p>
            <a:pPr marL="0" indent="0" algn="l">
              <a:lnSpc>
                <a:spcPct val="119000"/>
              </a:lnSpc>
              <a:buNone/>
            </a:pPr>
            <a:r>
              <a:rPr lang="en-US" sz="1050" b="1" dirty="0">
                <a:solidFill>
                  <a:srgbClr val="F9EEE7"/>
                </a:solidFill>
                <a:latin typeface="Quattrocento Bold" pitchFamily="34" charset="0"/>
                <a:ea typeface="Quattrocento Bold" pitchFamily="34" charset="-122"/>
                <a:cs typeface="Quattrocento Bold" pitchFamily="34" charset="-120"/>
              </a:rPr>
              <a:t>34%</a:t>
            </a:r>
            <a:r>
              <a:rPr lang="en-US" sz="1050" dirty="0">
                <a:solidFill>
                  <a:srgbClr val="F9EEE7"/>
                </a:solidFill>
                <a:latin typeface="Quattrocento" pitchFamily="34" charset="0"/>
                <a:ea typeface="Quattrocento" pitchFamily="34" charset="-122"/>
                <a:cs typeface="Quattrocento" pitchFamily="34" charset="-120"/>
              </a:rPr>
              <a:t> believe needing little sleep is a badge of diligence — vs. 17% of Chinese workers. This myth actively discourages help-seeking.</a:t>
            </a:r>
            <a:endParaRPr lang="en-US" sz="105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8086" y="3948410"/>
            <a:ext cx="5231475" cy="1006078"/>
          </a:xfrm>
          <a:prstGeom prst="rect">
            <a:avLst/>
          </a:prstGeom>
        </p:spPr>
      </p:pic>
      <p:sp>
        <p:nvSpPr>
          <p:cNvPr id="11" name="Text 6"/>
          <p:cNvSpPr/>
          <p:nvPr/>
        </p:nvSpPr>
        <p:spPr>
          <a:xfrm>
            <a:off x="929656" y="4103787"/>
            <a:ext cx="4844532" cy="200521"/>
          </a:xfrm>
          <a:prstGeom prst="rect">
            <a:avLst/>
          </a:prstGeom>
          <a:noFill/>
          <a:ln/>
        </p:spPr>
        <p:txBody>
          <a:bodyPr wrap="none" lIns="0" tIns="0" rIns="0" bIns="0" rtlCol="0" anchor="t"/>
          <a:lstStyle/>
          <a:p>
            <a:pPr marL="0" indent="0" algn="l">
              <a:lnSpc>
                <a:spcPct val="104000"/>
              </a:lnSpc>
              <a:buNone/>
            </a:pPr>
            <a:r>
              <a:rPr lang="en-US" sz="1250" dirty="0">
                <a:solidFill>
                  <a:srgbClr val="F9EEE7"/>
                </a:solidFill>
                <a:latin typeface="Quattrocento" pitchFamily="34" charset="0"/>
                <a:ea typeface="Quattrocento" pitchFamily="34" charset="-122"/>
                <a:cs typeface="Quattrocento" pitchFamily="34" charset="-120"/>
              </a:rPr>
              <a:t>Navigation Barrier Is Acute</a:t>
            </a:r>
            <a:endParaRPr lang="en-US" sz="1250" dirty="0"/>
          </a:p>
        </p:txBody>
      </p:sp>
      <p:sp>
        <p:nvSpPr>
          <p:cNvPr id="12" name="Text 7"/>
          <p:cNvSpPr/>
          <p:nvPr/>
        </p:nvSpPr>
        <p:spPr>
          <a:xfrm>
            <a:off x="929656" y="4410770"/>
            <a:ext cx="4844532" cy="388342"/>
          </a:xfrm>
          <a:prstGeom prst="rect">
            <a:avLst/>
          </a:prstGeom>
          <a:noFill/>
          <a:ln/>
        </p:spPr>
        <p:txBody>
          <a:bodyPr wrap="square" lIns="0" tIns="0" rIns="0" bIns="0" rtlCol="0" anchor="t">
            <a:normAutofit/>
          </a:bodyPr>
          <a:lstStyle/>
          <a:p>
            <a:pPr marL="0" indent="0" algn="l">
              <a:lnSpc>
                <a:spcPct val="119000"/>
              </a:lnSpc>
              <a:buNone/>
            </a:pPr>
            <a:r>
              <a:rPr lang="en-US" sz="1050" dirty="0">
                <a:solidFill>
                  <a:srgbClr val="F9EEE7"/>
                </a:solidFill>
                <a:latin typeface="Quattrocento" pitchFamily="34" charset="0"/>
                <a:ea typeface="Quattrocento" pitchFamily="34" charset="-122"/>
                <a:cs typeface="Quattrocento" pitchFamily="34" charset="-120"/>
              </a:rPr>
              <a:t>Leading structural barriers: cost (</a:t>
            </a:r>
            <a:r>
              <a:rPr lang="en-US" sz="1050" b="1" dirty="0">
                <a:solidFill>
                  <a:srgbClr val="F9EEE7"/>
                </a:solidFill>
                <a:latin typeface="Quattrocento Bold" pitchFamily="34" charset="0"/>
                <a:ea typeface="Quattrocento Bold" pitchFamily="34" charset="-122"/>
                <a:cs typeface="Quattrocento Bold" pitchFamily="34" charset="-120"/>
              </a:rPr>
              <a:t>45%</a:t>
            </a:r>
            <a:r>
              <a:rPr lang="en-US" sz="1050" dirty="0">
                <a:solidFill>
                  <a:srgbClr val="F9EEE7"/>
                </a:solidFill>
                <a:latin typeface="Quattrocento" pitchFamily="34" charset="0"/>
                <a:ea typeface="Quattrocento" pitchFamily="34" charset="-122"/>
                <a:cs typeface="Quattrocento" pitchFamily="34" charset="-120"/>
              </a:rPr>
              <a:t>) and not knowing where to go (</a:t>
            </a:r>
            <a:r>
              <a:rPr lang="en-US" sz="1050" b="1" dirty="0">
                <a:solidFill>
                  <a:srgbClr val="F9EEE7"/>
                </a:solidFill>
                <a:latin typeface="Quattrocento Bold" pitchFamily="34" charset="0"/>
                <a:ea typeface="Quattrocento Bold" pitchFamily="34" charset="-122"/>
                <a:cs typeface="Quattrocento Bold" pitchFamily="34" charset="-120"/>
              </a:rPr>
              <a:t>42%</a:t>
            </a:r>
            <a:r>
              <a:rPr lang="en-US" sz="1050" dirty="0">
                <a:solidFill>
                  <a:srgbClr val="F9EEE7"/>
                </a:solidFill>
                <a:latin typeface="Quattrocento" pitchFamily="34" charset="0"/>
                <a:ea typeface="Quattrocento" pitchFamily="34" charset="-122"/>
                <a:cs typeface="Quattrocento" pitchFamily="34" charset="-120"/>
              </a:rPr>
              <a:t>). Both are higher than the overall average — and both are fixable.</a:t>
            </a:r>
            <a:endParaRPr lang="en-US" sz="1050" dirty="0"/>
          </a:p>
        </p:txBody>
      </p:sp>
      <p:pic>
        <p:nvPicPr>
          <p:cNvPr id="13" name="Image 3" descr="preencoded.png"/>
          <p:cNvPicPr>
            <a:picLocks noChangeAspect="1"/>
          </p:cNvPicPr>
          <p:nvPr/>
        </p:nvPicPr>
        <p:blipFill>
          <a:blip r:embed="rId4"/>
          <a:stretch>
            <a:fillRect/>
          </a:stretch>
        </p:blipFill>
        <p:spPr>
          <a:xfrm>
            <a:off x="6262135" y="1678587"/>
            <a:ext cx="5231475" cy="3765649"/>
          </a:xfrm>
          <a:prstGeom prst="rect">
            <a:avLst/>
          </a:prstGeom>
        </p:spPr>
      </p:pic>
      <p:sp>
        <p:nvSpPr>
          <p:cNvPr id="14" name="Shape 8"/>
          <p:cNvSpPr/>
          <p:nvPr/>
        </p:nvSpPr>
        <p:spPr>
          <a:xfrm>
            <a:off x="692041" y="5314359"/>
            <a:ext cx="5231475" cy="648097"/>
          </a:xfrm>
          <a:prstGeom prst="roundRect">
            <a:avLst>
              <a:gd name="adj" fmla="val 3156"/>
            </a:avLst>
          </a:prstGeom>
          <a:solidFill>
            <a:srgbClr val="71260E"/>
          </a:solidFill>
          <a:ln/>
        </p:spPr>
        <p:txBody>
          <a:bodyPr/>
          <a:lstStyle/>
          <a:p>
            <a:endParaRPr lang="en-US"/>
          </a:p>
        </p:txBody>
      </p:sp>
      <p:pic>
        <p:nvPicPr>
          <p:cNvPr id="15" name="Image 4" descr="preencoded.png"/>
          <p:cNvPicPr>
            <a:picLocks noChangeAspect="1"/>
          </p:cNvPicPr>
          <p:nvPr/>
        </p:nvPicPr>
        <p:blipFill>
          <a:blip r:embed="rId5"/>
          <a:stretch>
            <a:fillRect/>
          </a:stretch>
        </p:blipFill>
        <p:spPr>
          <a:xfrm>
            <a:off x="828364" y="5468842"/>
            <a:ext cx="170354" cy="136327"/>
          </a:xfrm>
          <a:prstGeom prst="rect">
            <a:avLst/>
          </a:prstGeom>
        </p:spPr>
      </p:pic>
      <p:sp>
        <p:nvSpPr>
          <p:cNvPr id="16" name="Text 9"/>
          <p:cNvSpPr/>
          <p:nvPr/>
        </p:nvSpPr>
        <p:spPr>
          <a:xfrm>
            <a:off x="1135041" y="5444236"/>
            <a:ext cx="4652152" cy="388342"/>
          </a:xfrm>
          <a:prstGeom prst="rect">
            <a:avLst/>
          </a:prstGeom>
          <a:noFill/>
          <a:ln/>
        </p:spPr>
        <p:txBody>
          <a:bodyPr wrap="square" lIns="0" tIns="0" rIns="0" bIns="0" rtlCol="0" anchor="t">
            <a:normAutofit/>
          </a:bodyPr>
          <a:lstStyle/>
          <a:p>
            <a:pPr marL="0" indent="0" algn="l">
              <a:lnSpc>
                <a:spcPct val="119000"/>
              </a:lnSpc>
              <a:buNone/>
            </a:pPr>
            <a:r>
              <a:rPr lang="en-US" sz="1050" b="1" dirty="0">
                <a:solidFill>
                  <a:srgbClr val="FFFFFF"/>
                </a:solidFill>
                <a:latin typeface="Quattrocento Bold" pitchFamily="34" charset="0"/>
                <a:ea typeface="Quattrocento Bold" pitchFamily="34" charset="-122"/>
                <a:cs typeface="Quattrocento Bold" pitchFamily="34" charset="-120"/>
              </a:rPr>
              <a:t>Recommended Action:</a:t>
            </a:r>
            <a:r>
              <a:rPr lang="en-US" sz="1050" dirty="0">
                <a:solidFill>
                  <a:srgbClr val="FFFFFF"/>
                </a:solidFill>
                <a:latin typeface="Quattrocento" pitchFamily="34" charset="0"/>
                <a:ea typeface="Quattrocento" pitchFamily="34" charset="-122"/>
                <a:cs typeface="Quattrocento" pitchFamily="34" charset="-120"/>
              </a:rPr>
              <a:t> Lead with myth-correction and education — before screening. Awareness must come before uptake.</a:t>
            </a:r>
            <a:endParaRPr lang="en-US" sz="1050" dirty="0"/>
          </a:p>
        </p:txBody>
      </p:sp>
      <p:sp>
        <p:nvSpPr>
          <p:cNvPr id="18" name="TextBox 17">
            <a:extLst>
              <a:ext uri="{FF2B5EF4-FFF2-40B4-BE49-F238E27FC236}">
                <a16:creationId xmlns:a16="http://schemas.microsoft.com/office/drawing/2014/main" id="{F6775D72-3EA4-6657-69F0-89EA111AA722}"/>
              </a:ext>
            </a:extLst>
          </p:cNvPr>
          <p:cNvSpPr txBox="1"/>
          <p:nvPr/>
        </p:nvSpPr>
        <p:spPr>
          <a:xfrm>
            <a:off x="6268484" y="5488979"/>
            <a:ext cx="6181164" cy="261610"/>
          </a:xfrm>
          <a:prstGeom prst="rect">
            <a:avLst/>
          </a:prstGeom>
          <a:noFill/>
        </p:spPr>
        <p:txBody>
          <a:bodyPr wrap="square">
            <a:spAutoFit/>
          </a:bodyPr>
          <a:lstStyle/>
          <a:p>
            <a:r>
              <a:rPr lang="en-US" sz="1100" i="1" dirty="0">
                <a:solidFill>
                  <a:schemeClr val="bg2">
                    <a:lumMod val="90000"/>
                  </a:schemeClr>
                </a:solidFill>
              </a:rPr>
              <a:t>Source: How Singapore Sleeps 2026 — Easmed &amp; The Air Station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698086" y="746275"/>
            <a:ext cx="10795524" cy="497284"/>
          </a:xfrm>
          <a:prstGeom prst="rect">
            <a:avLst/>
          </a:prstGeom>
          <a:noFill/>
          <a:ln/>
        </p:spPr>
        <p:txBody>
          <a:bodyPr wrap="none" lIns="0" tIns="0" rIns="0" bIns="0" rtlCol="0" anchor="t"/>
          <a:lstStyle/>
          <a:p>
            <a:pPr marL="0" indent="0" algn="l">
              <a:lnSpc>
                <a:spcPct val="104000"/>
              </a:lnSpc>
              <a:buNone/>
            </a:pPr>
            <a:r>
              <a:rPr lang="en-US" sz="3100" dirty="0">
                <a:solidFill>
                  <a:srgbClr val="FFD9BE"/>
                </a:solidFill>
                <a:latin typeface="Quattrocento" pitchFamily="34" charset="0"/>
                <a:ea typeface="Quattrocento" pitchFamily="34" charset="-122"/>
                <a:cs typeface="Quattrocento" pitchFamily="34" charset="-120"/>
              </a:rPr>
              <a:t>OSA-at-Risk Workers: The Condition Hides in Plain Sight</a:t>
            </a:r>
            <a:endParaRPr lang="en-US" sz="3100" dirty="0"/>
          </a:p>
        </p:txBody>
      </p:sp>
      <p:sp>
        <p:nvSpPr>
          <p:cNvPr id="3" name="Text 1"/>
          <p:cNvSpPr/>
          <p:nvPr/>
        </p:nvSpPr>
        <p:spPr>
          <a:xfrm>
            <a:off x="698086" y="1361480"/>
            <a:ext cx="10795524" cy="532408"/>
          </a:xfrm>
          <a:prstGeom prst="rect">
            <a:avLst/>
          </a:prstGeom>
          <a:noFill/>
          <a:ln/>
        </p:spPr>
        <p:txBody>
          <a:bodyPr wrap="square" lIns="0" tIns="0" rIns="0" bIns="0" rtlCol="0" anchor="t">
            <a:normAutofit/>
          </a:bodyPr>
          <a:lstStyle/>
          <a:p>
            <a:pPr marL="0" indent="0" algn="l">
              <a:lnSpc>
                <a:spcPct val="131000"/>
              </a:lnSpc>
              <a:buNone/>
            </a:pPr>
            <a:r>
              <a:rPr lang="en-US" sz="1300" dirty="0">
                <a:solidFill>
                  <a:srgbClr val="F9EEE7"/>
                </a:solidFill>
                <a:latin typeface="Quattrocento" pitchFamily="34" charset="0"/>
                <a:ea typeface="Quattrocento" pitchFamily="34" charset="-122"/>
                <a:cs typeface="Quattrocento" pitchFamily="34" charset="-120"/>
              </a:rPr>
              <a:t>The group most urgently in need of intervention is the group least likely to self-identify as having a problem. Clinical signals are extreme — subjective awareness is not.</a:t>
            </a:r>
            <a:endParaRPr lang="en-US" sz="1300" dirty="0"/>
          </a:p>
        </p:txBody>
      </p:sp>
      <p:sp>
        <p:nvSpPr>
          <p:cNvPr id="4" name="Shape 2"/>
          <p:cNvSpPr/>
          <p:nvPr/>
        </p:nvSpPr>
        <p:spPr>
          <a:xfrm>
            <a:off x="698086" y="2078137"/>
            <a:ext cx="5315908" cy="1483618"/>
          </a:xfrm>
          <a:prstGeom prst="roundRect">
            <a:avLst>
              <a:gd name="adj" fmla="val 1710"/>
            </a:avLst>
          </a:prstGeom>
          <a:solidFill>
            <a:srgbClr val="315251"/>
          </a:solidFill>
          <a:ln/>
        </p:spPr>
        <p:txBody>
          <a:bodyPr/>
          <a:lstStyle/>
          <a:p>
            <a:endParaRPr lang="en-US"/>
          </a:p>
        </p:txBody>
      </p:sp>
      <p:sp>
        <p:nvSpPr>
          <p:cNvPr id="5" name="Text 3"/>
          <p:cNvSpPr/>
          <p:nvPr/>
        </p:nvSpPr>
        <p:spPr>
          <a:xfrm>
            <a:off x="867150" y="2247205"/>
            <a:ext cx="4977779" cy="248642"/>
          </a:xfrm>
          <a:prstGeom prst="rect">
            <a:avLst/>
          </a:prstGeom>
          <a:noFill/>
          <a:ln/>
        </p:spPr>
        <p:txBody>
          <a:bodyPr wrap="none" lIns="0" tIns="0" rIns="0" bIns="0" rtlCol="0" anchor="t"/>
          <a:lstStyle/>
          <a:p>
            <a:pPr marL="0" indent="0" algn="l">
              <a:lnSpc>
                <a:spcPct val="104000"/>
              </a:lnSpc>
              <a:buNone/>
            </a:pPr>
            <a:r>
              <a:rPr lang="en-US" sz="1550" dirty="0">
                <a:solidFill>
                  <a:srgbClr val="F9EEE7"/>
                </a:solidFill>
                <a:latin typeface="Quattrocento" pitchFamily="34" charset="0"/>
                <a:ea typeface="Quattrocento" pitchFamily="34" charset="-122"/>
                <a:cs typeface="Quattrocento" pitchFamily="34" charset="-120"/>
              </a:rPr>
              <a:t>Clinical Red Flags</a:t>
            </a:r>
            <a:endParaRPr lang="en-US" sz="1550" dirty="0"/>
          </a:p>
        </p:txBody>
      </p:sp>
      <p:sp>
        <p:nvSpPr>
          <p:cNvPr id="6" name="Text 4"/>
          <p:cNvSpPr/>
          <p:nvPr/>
        </p:nvSpPr>
        <p:spPr>
          <a:xfrm>
            <a:off x="867150" y="2594074"/>
            <a:ext cx="4977779" cy="532408"/>
          </a:xfrm>
          <a:prstGeom prst="rect">
            <a:avLst/>
          </a:prstGeom>
          <a:noFill/>
          <a:ln/>
        </p:spPr>
        <p:txBody>
          <a:bodyPr wrap="square" lIns="0" tIns="0" rIns="0" bIns="0" rtlCol="0" anchor="t">
            <a:normAutofit/>
          </a:bodyPr>
          <a:lstStyle/>
          <a:p>
            <a:pPr marL="0" indent="0" algn="l">
              <a:lnSpc>
                <a:spcPct val="131000"/>
              </a:lnSpc>
              <a:buNone/>
            </a:pPr>
            <a:r>
              <a:rPr lang="en-US" sz="1300" b="1" dirty="0">
                <a:solidFill>
                  <a:srgbClr val="F9EEE7"/>
                </a:solidFill>
                <a:latin typeface="Quattrocento Bold" pitchFamily="34" charset="0"/>
                <a:ea typeface="Quattrocento Bold" pitchFamily="34" charset="-122"/>
                <a:cs typeface="Quattrocento Bold" pitchFamily="34" charset="-120"/>
              </a:rPr>
              <a:t>98%</a:t>
            </a:r>
            <a:r>
              <a:rPr lang="en-US" sz="1300" dirty="0">
                <a:solidFill>
                  <a:srgbClr val="F9EEE7"/>
                </a:solidFill>
                <a:latin typeface="Quattrocento" pitchFamily="34" charset="0"/>
                <a:ea typeface="Quattrocento" pitchFamily="34" charset="-122"/>
                <a:cs typeface="Quattrocento" pitchFamily="34" charset="-120"/>
              </a:rPr>
              <a:t> snore loudly. </a:t>
            </a:r>
            <a:r>
              <a:rPr lang="en-US" sz="1300" b="1" dirty="0">
                <a:solidFill>
                  <a:srgbClr val="F9EEE7"/>
                </a:solidFill>
                <a:latin typeface="Quattrocento Bold" pitchFamily="34" charset="0"/>
                <a:ea typeface="Quattrocento Bold" pitchFamily="34" charset="-122"/>
                <a:cs typeface="Quattrocento Bold" pitchFamily="34" charset="-120"/>
              </a:rPr>
              <a:t>88%</a:t>
            </a:r>
            <a:r>
              <a:rPr lang="en-US" sz="1300" dirty="0">
                <a:solidFill>
                  <a:srgbClr val="F9EEE7"/>
                </a:solidFill>
                <a:latin typeface="Quattrocento" pitchFamily="34" charset="0"/>
                <a:ea typeface="Quattrocento" pitchFamily="34" charset="-122"/>
                <a:cs typeface="Quattrocento" pitchFamily="34" charset="-120"/>
              </a:rPr>
              <a:t> have high blood pressure. </a:t>
            </a:r>
            <a:r>
              <a:rPr lang="en-US" sz="1300" b="1" dirty="0">
                <a:solidFill>
                  <a:srgbClr val="F9EEE7"/>
                </a:solidFill>
                <a:latin typeface="Quattrocento Bold" pitchFamily="34" charset="0"/>
                <a:ea typeface="Quattrocento Bold" pitchFamily="34" charset="-122"/>
                <a:cs typeface="Quattrocento Bold" pitchFamily="34" charset="-120"/>
              </a:rPr>
              <a:t>86%</a:t>
            </a:r>
            <a:r>
              <a:rPr lang="en-US" sz="1300" dirty="0">
                <a:solidFill>
                  <a:srgbClr val="F9EEE7"/>
                </a:solidFill>
                <a:latin typeface="Quattrocento" pitchFamily="34" charset="0"/>
                <a:ea typeface="Quattrocento" pitchFamily="34" charset="-122"/>
                <a:cs typeface="Quattrocento" pitchFamily="34" charset="-120"/>
              </a:rPr>
              <a:t> have had a partner witness breathing pauses. The signals are unambiguous.</a:t>
            </a:r>
            <a:endParaRPr lang="en-US" sz="1300" dirty="0"/>
          </a:p>
        </p:txBody>
      </p:sp>
      <p:sp>
        <p:nvSpPr>
          <p:cNvPr id="7" name="Shape 5"/>
          <p:cNvSpPr/>
          <p:nvPr/>
        </p:nvSpPr>
        <p:spPr>
          <a:xfrm>
            <a:off x="6177701" y="2078137"/>
            <a:ext cx="5315908" cy="1483618"/>
          </a:xfrm>
          <a:prstGeom prst="roundRect">
            <a:avLst>
              <a:gd name="adj" fmla="val 1710"/>
            </a:avLst>
          </a:prstGeom>
          <a:solidFill>
            <a:srgbClr val="315251"/>
          </a:solidFill>
          <a:ln/>
        </p:spPr>
        <p:txBody>
          <a:bodyPr/>
          <a:lstStyle/>
          <a:p>
            <a:endParaRPr lang="en-US"/>
          </a:p>
        </p:txBody>
      </p:sp>
      <p:sp>
        <p:nvSpPr>
          <p:cNvPr id="8" name="Text 6"/>
          <p:cNvSpPr/>
          <p:nvPr/>
        </p:nvSpPr>
        <p:spPr>
          <a:xfrm>
            <a:off x="6346765" y="2247205"/>
            <a:ext cx="4977779" cy="248642"/>
          </a:xfrm>
          <a:prstGeom prst="rect">
            <a:avLst/>
          </a:prstGeom>
          <a:noFill/>
          <a:ln/>
        </p:spPr>
        <p:txBody>
          <a:bodyPr wrap="none" lIns="0" tIns="0" rIns="0" bIns="0" rtlCol="0" anchor="t"/>
          <a:lstStyle/>
          <a:p>
            <a:pPr marL="0" indent="0" algn="l">
              <a:lnSpc>
                <a:spcPct val="104000"/>
              </a:lnSpc>
              <a:buNone/>
            </a:pPr>
            <a:r>
              <a:rPr lang="en-US" sz="1550" dirty="0">
                <a:solidFill>
                  <a:srgbClr val="F9EEE7"/>
                </a:solidFill>
                <a:latin typeface="Quattrocento" pitchFamily="34" charset="0"/>
                <a:ea typeface="Quattrocento" pitchFamily="34" charset="-122"/>
                <a:cs typeface="Quattrocento" pitchFamily="34" charset="-120"/>
              </a:rPr>
              <a:t>Subjective Disconnect</a:t>
            </a:r>
            <a:endParaRPr lang="en-US" sz="1550" dirty="0"/>
          </a:p>
        </p:txBody>
      </p:sp>
      <p:sp>
        <p:nvSpPr>
          <p:cNvPr id="9" name="Text 7"/>
          <p:cNvSpPr/>
          <p:nvPr/>
        </p:nvSpPr>
        <p:spPr>
          <a:xfrm>
            <a:off x="6346765" y="2594074"/>
            <a:ext cx="4977779" cy="798612"/>
          </a:xfrm>
          <a:prstGeom prst="rect">
            <a:avLst/>
          </a:prstGeom>
          <a:noFill/>
          <a:ln/>
        </p:spPr>
        <p:txBody>
          <a:bodyPr wrap="square" lIns="0" tIns="0" rIns="0" bIns="0" rtlCol="0" anchor="t">
            <a:normAutofit/>
          </a:bodyPr>
          <a:lstStyle/>
          <a:p>
            <a:pPr marL="0" indent="0" algn="l">
              <a:lnSpc>
                <a:spcPct val="131000"/>
              </a:lnSpc>
              <a:buNone/>
            </a:pPr>
            <a:r>
              <a:rPr lang="en-US" sz="1300" dirty="0">
                <a:solidFill>
                  <a:srgbClr val="F9EEE7"/>
                </a:solidFill>
                <a:latin typeface="Quattrocento" pitchFamily="34" charset="0"/>
                <a:ea typeface="Quattrocento" pitchFamily="34" charset="-122"/>
                <a:cs typeface="Quattrocento" pitchFamily="34" charset="-120"/>
              </a:rPr>
              <a:t>Yet </a:t>
            </a:r>
            <a:r>
              <a:rPr lang="en-US" sz="1300" b="1" dirty="0">
                <a:solidFill>
                  <a:srgbClr val="F9EEE7"/>
                </a:solidFill>
                <a:latin typeface="Quattrocento Bold" pitchFamily="34" charset="0"/>
                <a:ea typeface="Quattrocento Bold" pitchFamily="34" charset="-122"/>
                <a:cs typeface="Quattrocento Bold" pitchFamily="34" charset="-120"/>
              </a:rPr>
              <a:t>34%</a:t>
            </a:r>
            <a:r>
              <a:rPr lang="en-US" sz="1300" dirty="0">
                <a:solidFill>
                  <a:srgbClr val="F9EEE7"/>
                </a:solidFill>
                <a:latin typeface="Quattrocento" pitchFamily="34" charset="0"/>
                <a:ea typeface="Quattrocento" pitchFamily="34" charset="-122"/>
                <a:cs typeface="Quattrocento" pitchFamily="34" charset="-120"/>
              </a:rPr>
              <a:t> rate their sleep as Good/Very Good. OSA is invisible to those carrying it — self-assessment is structurally unreliable for this group.</a:t>
            </a:r>
            <a:endParaRPr lang="en-US" sz="1300" dirty="0"/>
          </a:p>
        </p:txBody>
      </p:sp>
      <p:sp>
        <p:nvSpPr>
          <p:cNvPr id="10" name="Shape 8"/>
          <p:cNvSpPr/>
          <p:nvPr/>
        </p:nvSpPr>
        <p:spPr>
          <a:xfrm>
            <a:off x="698086" y="3725466"/>
            <a:ext cx="5315908" cy="1483618"/>
          </a:xfrm>
          <a:prstGeom prst="roundRect">
            <a:avLst>
              <a:gd name="adj" fmla="val 1710"/>
            </a:avLst>
          </a:prstGeom>
          <a:solidFill>
            <a:srgbClr val="315251"/>
          </a:solidFill>
          <a:ln/>
        </p:spPr>
        <p:txBody>
          <a:bodyPr/>
          <a:lstStyle/>
          <a:p>
            <a:endParaRPr lang="en-US"/>
          </a:p>
        </p:txBody>
      </p:sp>
      <p:sp>
        <p:nvSpPr>
          <p:cNvPr id="11" name="Text 9"/>
          <p:cNvSpPr/>
          <p:nvPr/>
        </p:nvSpPr>
        <p:spPr>
          <a:xfrm>
            <a:off x="867150" y="3894534"/>
            <a:ext cx="4977779" cy="248642"/>
          </a:xfrm>
          <a:prstGeom prst="rect">
            <a:avLst/>
          </a:prstGeom>
          <a:noFill/>
          <a:ln/>
        </p:spPr>
        <p:txBody>
          <a:bodyPr wrap="none" lIns="0" tIns="0" rIns="0" bIns="0" rtlCol="0" anchor="t"/>
          <a:lstStyle/>
          <a:p>
            <a:pPr marL="0" indent="0" algn="l">
              <a:lnSpc>
                <a:spcPct val="104000"/>
              </a:lnSpc>
              <a:buNone/>
            </a:pPr>
            <a:r>
              <a:rPr lang="en-US" sz="1550" dirty="0">
                <a:solidFill>
                  <a:srgbClr val="F9EEE7"/>
                </a:solidFill>
                <a:latin typeface="Quattrocento" pitchFamily="34" charset="0"/>
                <a:ea typeface="Quattrocento" pitchFamily="34" charset="-122"/>
                <a:cs typeface="Quattrocento" pitchFamily="34" charset="-120"/>
              </a:rPr>
              <a:t>Myth Amplification</a:t>
            </a:r>
            <a:endParaRPr lang="en-US" sz="1550" dirty="0"/>
          </a:p>
        </p:txBody>
      </p:sp>
      <p:sp>
        <p:nvSpPr>
          <p:cNvPr id="12" name="Text 10"/>
          <p:cNvSpPr/>
          <p:nvPr/>
        </p:nvSpPr>
        <p:spPr>
          <a:xfrm>
            <a:off x="867150" y="4241403"/>
            <a:ext cx="4977779" cy="798612"/>
          </a:xfrm>
          <a:prstGeom prst="rect">
            <a:avLst/>
          </a:prstGeom>
          <a:noFill/>
          <a:ln/>
        </p:spPr>
        <p:txBody>
          <a:bodyPr wrap="square" lIns="0" tIns="0" rIns="0" bIns="0" rtlCol="0" anchor="t">
            <a:normAutofit/>
          </a:bodyPr>
          <a:lstStyle/>
          <a:p>
            <a:pPr marL="0" indent="0" algn="l">
              <a:lnSpc>
                <a:spcPct val="131000"/>
              </a:lnSpc>
              <a:buNone/>
            </a:pPr>
            <a:r>
              <a:rPr lang="en-US" sz="1300" dirty="0">
                <a:solidFill>
                  <a:srgbClr val="F9EEE7"/>
                </a:solidFill>
                <a:latin typeface="Quattrocento" pitchFamily="34" charset="0"/>
                <a:ea typeface="Quattrocento" pitchFamily="34" charset="-122"/>
                <a:cs typeface="Quattrocento" pitchFamily="34" charset="-120"/>
              </a:rPr>
              <a:t>Dangerous beliefs run </a:t>
            </a:r>
            <a:r>
              <a:rPr lang="en-US" sz="1300" b="1" dirty="0">
                <a:solidFill>
                  <a:srgbClr val="F9EEE7"/>
                </a:solidFill>
                <a:latin typeface="Quattrocento Bold" pitchFamily="34" charset="0"/>
                <a:ea typeface="Quattrocento Bold" pitchFamily="34" charset="-122"/>
                <a:cs typeface="Quattrocento Bold" pitchFamily="34" charset="-120"/>
              </a:rPr>
              <a:t>2–3× the overall rate</a:t>
            </a:r>
            <a:r>
              <a:rPr lang="en-US" sz="1300" dirty="0">
                <a:solidFill>
                  <a:srgbClr val="F9EEE7"/>
                </a:solidFill>
                <a:latin typeface="Quattrocento" pitchFamily="34" charset="0"/>
                <a:ea typeface="Quattrocento" pitchFamily="34" charset="-122"/>
                <a:cs typeface="Quattrocento" pitchFamily="34" charset="-120"/>
              </a:rPr>
              <a:t> in this group — the condition that most urgently requires screening is also the condition that most aggressively resists it.</a:t>
            </a:r>
            <a:endParaRPr lang="en-US" sz="1300" dirty="0"/>
          </a:p>
        </p:txBody>
      </p:sp>
      <p:sp>
        <p:nvSpPr>
          <p:cNvPr id="13" name="Shape 11"/>
          <p:cNvSpPr/>
          <p:nvPr/>
        </p:nvSpPr>
        <p:spPr>
          <a:xfrm>
            <a:off x="6177701" y="3725466"/>
            <a:ext cx="5315908" cy="1483618"/>
          </a:xfrm>
          <a:prstGeom prst="roundRect">
            <a:avLst>
              <a:gd name="adj" fmla="val 1710"/>
            </a:avLst>
          </a:prstGeom>
          <a:solidFill>
            <a:srgbClr val="315251"/>
          </a:solidFill>
          <a:ln/>
        </p:spPr>
        <p:txBody>
          <a:bodyPr/>
          <a:lstStyle/>
          <a:p>
            <a:endParaRPr lang="en-US"/>
          </a:p>
        </p:txBody>
      </p:sp>
      <p:sp>
        <p:nvSpPr>
          <p:cNvPr id="14" name="Text 12"/>
          <p:cNvSpPr/>
          <p:nvPr/>
        </p:nvSpPr>
        <p:spPr>
          <a:xfrm>
            <a:off x="6346765" y="3894534"/>
            <a:ext cx="4977779" cy="248642"/>
          </a:xfrm>
          <a:prstGeom prst="rect">
            <a:avLst/>
          </a:prstGeom>
          <a:noFill/>
          <a:ln/>
        </p:spPr>
        <p:txBody>
          <a:bodyPr wrap="none" lIns="0" tIns="0" rIns="0" bIns="0" rtlCol="0" anchor="t"/>
          <a:lstStyle/>
          <a:p>
            <a:pPr marL="0" indent="0" algn="l">
              <a:lnSpc>
                <a:spcPct val="104000"/>
              </a:lnSpc>
              <a:buNone/>
            </a:pPr>
            <a:r>
              <a:rPr lang="en-US" sz="1550" dirty="0">
                <a:solidFill>
                  <a:srgbClr val="F9EEE7"/>
                </a:solidFill>
                <a:latin typeface="Quattrocento" pitchFamily="34" charset="0"/>
                <a:ea typeface="Quattrocento" pitchFamily="34" charset="-122"/>
                <a:cs typeface="Quattrocento" pitchFamily="34" charset="-120"/>
              </a:rPr>
              <a:t>Embarrassment Barrier</a:t>
            </a:r>
            <a:endParaRPr lang="en-US" sz="1550" dirty="0"/>
          </a:p>
        </p:txBody>
      </p:sp>
      <p:sp>
        <p:nvSpPr>
          <p:cNvPr id="15" name="Text 13"/>
          <p:cNvSpPr/>
          <p:nvPr/>
        </p:nvSpPr>
        <p:spPr>
          <a:xfrm>
            <a:off x="6346765" y="4241403"/>
            <a:ext cx="4977779" cy="798612"/>
          </a:xfrm>
          <a:prstGeom prst="rect">
            <a:avLst/>
          </a:prstGeom>
          <a:noFill/>
          <a:ln/>
        </p:spPr>
        <p:txBody>
          <a:bodyPr wrap="square" lIns="0" tIns="0" rIns="0" bIns="0" rtlCol="0" anchor="t">
            <a:normAutofit/>
          </a:bodyPr>
          <a:lstStyle/>
          <a:p>
            <a:pPr marL="0" indent="0" algn="l">
              <a:lnSpc>
                <a:spcPct val="131000"/>
              </a:lnSpc>
              <a:buNone/>
            </a:pPr>
            <a:r>
              <a:rPr lang="en-US" sz="1300" b="1" dirty="0">
                <a:solidFill>
                  <a:srgbClr val="F9EEE7"/>
                </a:solidFill>
                <a:latin typeface="Quattrocento Bold" pitchFamily="34" charset="0"/>
                <a:ea typeface="Quattrocento Bold" pitchFamily="34" charset="-122"/>
                <a:cs typeface="Quattrocento Bold" pitchFamily="34" charset="-120"/>
              </a:rPr>
              <a:t>20%</a:t>
            </a:r>
            <a:r>
              <a:rPr lang="en-US" sz="1300" dirty="0">
                <a:solidFill>
                  <a:srgbClr val="F9EEE7"/>
                </a:solidFill>
                <a:latin typeface="Quattrocento" pitchFamily="34" charset="0"/>
                <a:ea typeface="Quattrocento" pitchFamily="34" charset="-122"/>
                <a:cs typeface="Quattrocento" pitchFamily="34" charset="-120"/>
              </a:rPr>
              <a:t> cite embarrassment as a barrier — vs. 6% overall. Confidential, opt-in pathways are essential. Mandatory referrals will drive this group away.</a:t>
            </a:r>
            <a:endParaRPr lang="en-US" sz="13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392059" y="1035316"/>
            <a:ext cx="5915911" cy="312738"/>
          </a:xfrm>
          <a:prstGeom prst="rect">
            <a:avLst/>
          </a:prstGeom>
          <a:noFill/>
          <a:ln/>
        </p:spPr>
        <p:txBody>
          <a:bodyPr wrap="none" lIns="0" tIns="0" rIns="0" bIns="0" rtlCol="0" anchor="t"/>
          <a:lstStyle/>
          <a:p>
            <a:pPr marL="0" indent="0" algn="l">
              <a:lnSpc>
                <a:spcPct val="104000"/>
              </a:lnSpc>
              <a:buNone/>
            </a:pPr>
            <a:r>
              <a:rPr lang="en-US" sz="2800" dirty="0">
                <a:solidFill>
                  <a:srgbClr val="FFD9BE"/>
                </a:solidFill>
                <a:latin typeface="Quattrocento" pitchFamily="34" charset="0"/>
                <a:ea typeface="Quattrocento" pitchFamily="34" charset="-122"/>
                <a:cs typeface="Quattrocento" pitchFamily="34" charset="-120"/>
              </a:rPr>
              <a:t>The Time to Act Is Now</a:t>
            </a:r>
            <a:endParaRPr lang="en-US" sz="2800" dirty="0"/>
          </a:p>
        </p:txBody>
      </p:sp>
      <p:sp>
        <p:nvSpPr>
          <p:cNvPr id="3" name="Text 1"/>
          <p:cNvSpPr/>
          <p:nvPr/>
        </p:nvSpPr>
        <p:spPr>
          <a:xfrm>
            <a:off x="560586" y="1919824"/>
            <a:ext cx="6521766" cy="1680323"/>
          </a:xfrm>
          <a:prstGeom prst="rect">
            <a:avLst/>
          </a:prstGeom>
          <a:noFill/>
          <a:ln/>
        </p:spPr>
        <p:txBody>
          <a:bodyPr wrap="none" lIns="0" tIns="0" rIns="0" bIns="0" rtlCol="0" anchor="t"/>
          <a:lstStyle/>
          <a:p>
            <a:pPr marL="0" indent="0" algn="l">
              <a:lnSpc>
                <a:spcPct val="107000"/>
              </a:lnSpc>
              <a:buNone/>
            </a:pPr>
            <a:r>
              <a:rPr lang="en-US" kern="1100" spc="-110" dirty="0">
                <a:solidFill>
                  <a:srgbClr val="F9EEE7"/>
                </a:solidFill>
                <a:latin typeface="Quattrocento" pitchFamily="34" charset="0"/>
                <a:ea typeface="Quattrocento" pitchFamily="34" charset="-122"/>
                <a:cs typeface="Quattrocento" pitchFamily="34" charset="-120"/>
              </a:rPr>
              <a:t>Singapore's workforce is running on empty. </a:t>
            </a:r>
          </a:p>
          <a:p>
            <a:pPr marL="0" indent="0" algn="l">
              <a:lnSpc>
                <a:spcPct val="107000"/>
              </a:lnSpc>
              <a:buNone/>
            </a:pPr>
            <a:endParaRPr lang="en-US" sz="1600" kern="1100" spc="-110" dirty="0">
              <a:solidFill>
                <a:srgbClr val="F9EEE7"/>
              </a:solidFill>
              <a:latin typeface="Quattrocento" pitchFamily="34" charset="0"/>
              <a:ea typeface="Quattrocento" pitchFamily="34" charset="-122"/>
              <a:cs typeface="Quattrocento" pitchFamily="34" charset="-120"/>
            </a:endParaRPr>
          </a:p>
          <a:p>
            <a:pPr marL="0" indent="0" algn="l">
              <a:lnSpc>
                <a:spcPct val="107000"/>
              </a:lnSpc>
              <a:buNone/>
            </a:pPr>
            <a:r>
              <a:rPr lang="en-US" sz="1600" kern="1100" spc="-110" dirty="0">
                <a:solidFill>
                  <a:srgbClr val="F9EEE7"/>
                </a:solidFill>
                <a:latin typeface="Quattrocento" pitchFamily="34" charset="0"/>
                <a:ea typeface="Quattrocento" pitchFamily="34" charset="-122"/>
                <a:cs typeface="Quattrocento" pitchFamily="34" charset="-120"/>
              </a:rPr>
              <a:t>                The </a:t>
            </a:r>
            <a:r>
              <a:rPr lang="en-US" sz="2400" kern="1100" spc="-110" dirty="0">
                <a:solidFill>
                  <a:srgbClr val="F9EEE7"/>
                </a:solidFill>
                <a:latin typeface="Quattrocento" pitchFamily="34" charset="0"/>
                <a:ea typeface="Quattrocento" pitchFamily="34" charset="-122"/>
                <a:cs typeface="Quattrocento" pitchFamily="34" charset="-120"/>
              </a:rPr>
              <a:t>data is in</a:t>
            </a:r>
            <a:r>
              <a:rPr lang="en-US" kern="1100" spc="-110" dirty="0">
                <a:solidFill>
                  <a:srgbClr val="F9EEE7"/>
                </a:solidFill>
                <a:latin typeface="Quattrocento" pitchFamily="34" charset="0"/>
                <a:ea typeface="Quattrocento" pitchFamily="34" charset="-122"/>
                <a:cs typeface="Quattrocento" pitchFamily="34" charset="-120"/>
              </a:rPr>
              <a:t>. </a:t>
            </a:r>
          </a:p>
          <a:p>
            <a:pPr marL="0" indent="0" algn="l">
              <a:lnSpc>
                <a:spcPct val="107000"/>
              </a:lnSpc>
              <a:buNone/>
            </a:pPr>
            <a:endParaRPr lang="en-US" sz="1600" kern="1100" spc="-110" dirty="0">
              <a:solidFill>
                <a:srgbClr val="F9EEE7"/>
              </a:solidFill>
              <a:latin typeface="Quattrocento" pitchFamily="34" charset="0"/>
              <a:ea typeface="Quattrocento" pitchFamily="34" charset="-122"/>
              <a:cs typeface="Quattrocento" pitchFamily="34" charset="-120"/>
            </a:endParaRPr>
          </a:p>
          <a:p>
            <a:pPr marL="0" indent="0" algn="l">
              <a:lnSpc>
                <a:spcPct val="107000"/>
              </a:lnSpc>
              <a:buNone/>
            </a:pPr>
            <a:r>
              <a:rPr lang="en-US" sz="1600" kern="1100" spc="-110" dirty="0">
                <a:solidFill>
                  <a:srgbClr val="F9EEE7"/>
                </a:solidFill>
                <a:latin typeface="Quattrocento" pitchFamily="34" charset="0"/>
                <a:ea typeface="Quattrocento" pitchFamily="34" charset="-122"/>
                <a:cs typeface="Quattrocento" pitchFamily="34" charset="-120"/>
              </a:rPr>
              <a:t>	The </a:t>
            </a:r>
            <a:r>
              <a:rPr lang="en-US" sz="2400" kern="1100" spc="-110" dirty="0">
                <a:solidFill>
                  <a:srgbClr val="F9EEE7"/>
                </a:solidFill>
                <a:latin typeface="Quattrocento" pitchFamily="34" charset="0"/>
                <a:ea typeface="Quattrocento" pitchFamily="34" charset="-122"/>
                <a:cs typeface="Quattrocento" pitchFamily="34" charset="-120"/>
              </a:rPr>
              <a:t>cost is clear</a:t>
            </a:r>
            <a:r>
              <a:rPr lang="en-US" sz="1600" kern="1100" spc="-110" dirty="0">
                <a:solidFill>
                  <a:srgbClr val="F9EEE7"/>
                </a:solidFill>
                <a:latin typeface="Quattrocento" pitchFamily="34" charset="0"/>
                <a:ea typeface="Quattrocento" pitchFamily="34" charset="-122"/>
                <a:cs typeface="Quattrocento" pitchFamily="34" charset="-120"/>
              </a:rPr>
              <a:t>. </a:t>
            </a:r>
          </a:p>
          <a:p>
            <a:pPr marL="0" indent="0" algn="l">
              <a:lnSpc>
                <a:spcPct val="107000"/>
              </a:lnSpc>
              <a:buNone/>
            </a:pPr>
            <a:endParaRPr lang="en-US" sz="1600" kern="1100" spc="-110" dirty="0">
              <a:solidFill>
                <a:srgbClr val="F9EEE7"/>
              </a:solidFill>
              <a:latin typeface="Quattrocento" pitchFamily="34" charset="0"/>
              <a:ea typeface="Quattrocento" pitchFamily="34" charset="-122"/>
              <a:cs typeface="Quattrocento" pitchFamily="34" charset="-120"/>
            </a:endParaRPr>
          </a:p>
          <a:p>
            <a:pPr marL="0" indent="0" algn="l">
              <a:lnSpc>
                <a:spcPct val="107000"/>
              </a:lnSpc>
              <a:buNone/>
            </a:pPr>
            <a:r>
              <a:rPr lang="en-US" sz="1600" kern="1100" spc="-110" dirty="0">
                <a:solidFill>
                  <a:srgbClr val="F9EEE7"/>
                </a:solidFill>
                <a:latin typeface="Quattrocento" pitchFamily="34" charset="0"/>
                <a:ea typeface="Quattrocento" pitchFamily="34" charset="-122"/>
                <a:cs typeface="Quattrocento" pitchFamily="34" charset="-120"/>
              </a:rPr>
              <a:t>		The </a:t>
            </a:r>
            <a:r>
              <a:rPr lang="en-US" sz="2400" kern="1100" spc="-110" dirty="0">
                <a:solidFill>
                  <a:srgbClr val="F9EEE7"/>
                </a:solidFill>
                <a:latin typeface="Quattrocento" pitchFamily="34" charset="0"/>
                <a:ea typeface="Quattrocento" pitchFamily="34" charset="-122"/>
                <a:cs typeface="Quattrocento" pitchFamily="34" charset="-120"/>
              </a:rPr>
              <a:t>solutions</a:t>
            </a:r>
            <a:r>
              <a:rPr lang="en-US" sz="2000" kern="1100" spc="-110" dirty="0">
                <a:solidFill>
                  <a:srgbClr val="F9EEE7"/>
                </a:solidFill>
                <a:latin typeface="Quattrocento" pitchFamily="34" charset="0"/>
                <a:ea typeface="Quattrocento" pitchFamily="34" charset="-122"/>
                <a:cs typeface="Quattrocento" pitchFamily="34" charset="-120"/>
              </a:rPr>
              <a:t> exist. </a:t>
            </a:r>
          </a:p>
          <a:p>
            <a:pPr marL="0" indent="0" algn="l">
              <a:lnSpc>
                <a:spcPct val="107000"/>
              </a:lnSpc>
              <a:buNone/>
            </a:pPr>
            <a:endParaRPr lang="en-US" sz="1600" kern="1100" spc="-110" dirty="0">
              <a:solidFill>
                <a:srgbClr val="F9EEE7"/>
              </a:solidFill>
              <a:latin typeface="Quattrocento" pitchFamily="34" charset="0"/>
              <a:ea typeface="Quattrocento" pitchFamily="34" charset="-122"/>
              <a:cs typeface="Quattrocento" pitchFamily="34" charset="-120"/>
            </a:endParaRPr>
          </a:p>
          <a:p>
            <a:pPr marL="0" indent="0" algn="l">
              <a:lnSpc>
                <a:spcPct val="107000"/>
              </a:lnSpc>
              <a:buNone/>
            </a:pPr>
            <a:r>
              <a:rPr lang="en-US" sz="1600" kern="1100" spc="-110" dirty="0">
                <a:solidFill>
                  <a:srgbClr val="F9EEE7"/>
                </a:solidFill>
                <a:latin typeface="Quattrocento" pitchFamily="34" charset="0"/>
                <a:ea typeface="Quattrocento" pitchFamily="34" charset="-122"/>
                <a:cs typeface="Quattrocento" pitchFamily="34" charset="-120"/>
              </a:rPr>
              <a:t>                              What remains is the </a:t>
            </a:r>
            <a:r>
              <a:rPr lang="en-US" sz="2800" b="1" kern="1100" spc="-110" dirty="0">
                <a:solidFill>
                  <a:srgbClr val="F9EEE7"/>
                </a:solidFill>
                <a:latin typeface="Quattrocento" pitchFamily="34" charset="0"/>
                <a:ea typeface="Quattrocento" pitchFamily="34" charset="-122"/>
                <a:cs typeface="Quattrocento" pitchFamily="34" charset="-120"/>
              </a:rPr>
              <a:t>decision to act</a:t>
            </a:r>
            <a:r>
              <a:rPr lang="en-US" sz="2000" kern="1100" spc="-110" dirty="0">
                <a:solidFill>
                  <a:srgbClr val="F9EEE7"/>
                </a:solidFill>
                <a:latin typeface="Quattrocento" pitchFamily="34" charset="0"/>
                <a:ea typeface="Quattrocento" pitchFamily="34" charset="-122"/>
                <a:cs typeface="Quattrocento" pitchFamily="34" charset="-120"/>
              </a:rPr>
              <a:t>.</a:t>
            </a:r>
            <a:endParaRPr lang="en-US" sz="1600" kern="1100" spc="-11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01595" y="1459934"/>
            <a:ext cx="159540" cy="159544"/>
          </a:xfrm>
          <a:prstGeom prst="rect">
            <a:avLst/>
          </a:prstGeom>
        </p:spPr>
      </p:pic>
      <p:sp>
        <p:nvSpPr>
          <p:cNvPr id="5" name="Text 2"/>
          <p:cNvSpPr/>
          <p:nvPr/>
        </p:nvSpPr>
        <p:spPr>
          <a:xfrm>
            <a:off x="6507379" y="1396037"/>
            <a:ext cx="5011612" cy="156369"/>
          </a:xfrm>
          <a:prstGeom prst="rect">
            <a:avLst/>
          </a:prstGeom>
          <a:noFill/>
          <a:ln/>
        </p:spPr>
        <p:txBody>
          <a:bodyPr wrap="none" lIns="0" tIns="0" rIns="0" bIns="0" rtlCol="0" anchor="t"/>
          <a:lstStyle/>
          <a:p>
            <a:pPr marL="0" indent="0" algn="l">
              <a:lnSpc>
                <a:spcPct val="104000"/>
              </a:lnSpc>
              <a:buNone/>
            </a:pPr>
            <a:r>
              <a:rPr lang="en-US" dirty="0">
                <a:solidFill>
                  <a:srgbClr val="F9EEE7"/>
                </a:solidFill>
                <a:latin typeface="Quattrocento" pitchFamily="34" charset="0"/>
                <a:ea typeface="Quattrocento" pitchFamily="34" charset="-122"/>
                <a:cs typeface="Quattrocento" pitchFamily="34" charset="-120"/>
              </a:rPr>
              <a:t>Educate First</a:t>
            </a:r>
            <a:endParaRPr lang="en-US" dirty="0"/>
          </a:p>
        </p:txBody>
      </p:sp>
      <p:sp>
        <p:nvSpPr>
          <p:cNvPr id="6" name="Text 3"/>
          <p:cNvSpPr/>
          <p:nvPr/>
        </p:nvSpPr>
        <p:spPr>
          <a:xfrm>
            <a:off x="6507379" y="1741472"/>
            <a:ext cx="5011612" cy="691171"/>
          </a:xfrm>
          <a:prstGeom prst="rect">
            <a:avLst/>
          </a:prstGeom>
          <a:noFill/>
          <a:ln/>
        </p:spPr>
        <p:txBody>
          <a:bodyPr wrap="square" lIns="0" tIns="0" rIns="0" bIns="0" rtlCol="0" anchor="t">
            <a:noAutofit/>
          </a:bodyPr>
          <a:lstStyle/>
          <a:p>
            <a:pPr marL="0" indent="0" algn="l">
              <a:lnSpc>
                <a:spcPct val="107000"/>
              </a:lnSpc>
              <a:buNone/>
            </a:pPr>
            <a:r>
              <a:rPr lang="en-US" sz="1200" dirty="0">
                <a:solidFill>
                  <a:srgbClr val="F9EEE7"/>
                </a:solidFill>
                <a:latin typeface="Quattrocento" pitchFamily="34" charset="0"/>
                <a:ea typeface="Quattrocento" pitchFamily="34" charset="-122"/>
                <a:cs typeface="Quattrocento" pitchFamily="34" charset="-120"/>
              </a:rPr>
              <a:t>60% cannot describe OSA — awareness must come before screening uptake. Without it, even subsidised programmes will be underused by those who need them most.</a:t>
            </a:r>
            <a:endParaRPr lang="en-US" sz="120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01595" y="2826181"/>
            <a:ext cx="159540" cy="159544"/>
          </a:xfrm>
          <a:prstGeom prst="rect">
            <a:avLst/>
          </a:prstGeom>
        </p:spPr>
      </p:pic>
      <p:sp>
        <p:nvSpPr>
          <p:cNvPr id="8" name="Text 4"/>
          <p:cNvSpPr/>
          <p:nvPr/>
        </p:nvSpPr>
        <p:spPr>
          <a:xfrm>
            <a:off x="6507379" y="2822907"/>
            <a:ext cx="5011612" cy="156369"/>
          </a:xfrm>
          <a:prstGeom prst="rect">
            <a:avLst/>
          </a:prstGeom>
          <a:noFill/>
          <a:ln/>
        </p:spPr>
        <p:txBody>
          <a:bodyPr wrap="none" lIns="0" tIns="0" rIns="0" bIns="0" rtlCol="0" anchor="t"/>
          <a:lstStyle/>
          <a:p>
            <a:pPr marL="0" indent="0" algn="l">
              <a:lnSpc>
                <a:spcPct val="104000"/>
              </a:lnSpc>
              <a:buNone/>
            </a:pPr>
            <a:r>
              <a:rPr lang="en-US" dirty="0" err="1">
                <a:solidFill>
                  <a:srgbClr val="F9EEE7"/>
                </a:solidFill>
                <a:latin typeface="Quattrocento" pitchFamily="34" charset="0"/>
                <a:ea typeface="Quattrocento" pitchFamily="34" charset="-122"/>
                <a:cs typeface="Quattrocento" pitchFamily="34" charset="-120"/>
              </a:rPr>
              <a:t>Subsidise</a:t>
            </a:r>
            <a:r>
              <a:rPr lang="en-US" dirty="0">
                <a:solidFill>
                  <a:srgbClr val="F9EEE7"/>
                </a:solidFill>
                <a:latin typeface="Quattrocento" pitchFamily="34" charset="0"/>
                <a:ea typeface="Quattrocento" pitchFamily="34" charset="-122"/>
                <a:cs typeface="Quattrocento" pitchFamily="34" charset="-120"/>
              </a:rPr>
              <a:t> Sleep health access</a:t>
            </a:r>
            <a:endParaRPr lang="en-US" dirty="0"/>
          </a:p>
        </p:txBody>
      </p:sp>
      <p:sp>
        <p:nvSpPr>
          <p:cNvPr id="9" name="Text 5"/>
          <p:cNvSpPr/>
          <p:nvPr/>
        </p:nvSpPr>
        <p:spPr>
          <a:xfrm>
            <a:off x="6507379" y="3107720"/>
            <a:ext cx="5011612" cy="807716"/>
          </a:xfrm>
          <a:prstGeom prst="rect">
            <a:avLst/>
          </a:prstGeom>
          <a:noFill/>
          <a:ln/>
        </p:spPr>
        <p:txBody>
          <a:bodyPr wrap="square" lIns="0" tIns="0" rIns="0" bIns="0" rtlCol="0" anchor="t">
            <a:noAutofit/>
          </a:bodyPr>
          <a:lstStyle/>
          <a:p>
            <a:pPr marL="0" indent="0" algn="l">
              <a:lnSpc>
                <a:spcPct val="107000"/>
              </a:lnSpc>
              <a:buNone/>
            </a:pPr>
            <a:r>
              <a:rPr lang="en-US" sz="1200" dirty="0">
                <a:solidFill>
                  <a:srgbClr val="F9EEE7"/>
                </a:solidFill>
                <a:latin typeface="Quattrocento" pitchFamily="34" charset="0"/>
                <a:ea typeface="Quattrocento" pitchFamily="34" charset="-122"/>
                <a:cs typeface="Quattrocento" pitchFamily="34" charset="-120"/>
              </a:rPr>
              <a:t>Remove the cost and navigation barriers that stop 56% of the workforce from ever getting checked. Incorporate Sleep Screening into workforce welfare programs. Increase access to sleep health help channels.</a:t>
            </a:r>
            <a:endParaRPr lang="en-US" sz="1200"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88896" y="4107128"/>
            <a:ext cx="159540" cy="159544"/>
          </a:xfrm>
          <a:prstGeom prst="rect">
            <a:avLst/>
          </a:prstGeom>
        </p:spPr>
      </p:pic>
      <p:sp>
        <p:nvSpPr>
          <p:cNvPr id="14" name="Text 8"/>
          <p:cNvSpPr/>
          <p:nvPr/>
        </p:nvSpPr>
        <p:spPr>
          <a:xfrm>
            <a:off x="6494680" y="4050064"/>
            <a:ext cx="5011612" cy="156369"/>
          </a:xfrm>
          <a:prstGeom prst="rect">
            <a:avLst/>
          </a:prstGeom>
          <a:noFill/>
          <a:ln/>
        </p:spPr>
        <p:txBody>
          <a:bodyPr wrap="none" lIns="0" tIns="0" rIns="0" bIns="0" rtlCol="0" anchor="t"/>
          <a:lstStyle/>
          <a:p>
            <a:pPr marL="0" indent="0" algn="l">
              <a:lnSpc>
                <a:spcPct val="104000"/>
              </a:lnSpc>
              <a:buNone/>
            </a:pPr>
            <a:r>
              <a:rPr lang="en-US" dirty="0">
                <a:solidFill>
                  <a:srgbClr val="F9EEE7"/>
                </a:solidFill>
                <a:latin typeface="Quattrocento" pitchFamily="34" charset="0"/>
                <a:ea typeface="Quattrocento" pitchFamily="34" charset="-122"/>
                <a:cs typeface="Quattrocento" pitchFamily="34" charset="-120"/>
              </a:rPr>
              <a:t>Tailor Your Approach</a:t>
            </a:r>
            <a:endParaRPr lang="en-US" dirty="0"/>
          </a:p>
        </p:txBody>
      </p:sp>
      <p:sp>
        <p:nvSpPr>
          <p:cNvPr id="15" name="Text 9"/>
          <p:cNvSpPr/>
          <p:nvPr/>
        </p:nvSpPr>
        <p:spPr>
          <a:xfrm>
            <a:off x="6481981" y="4436340"/>
            <a:ext cx="5011612" cy="883299"/>
          </a:xfrm>
          <a:prstGeom prst="rect">
            <a:avLst/>
          </a:prstGeom>
          <a:noFill/>
          <a:ln/>
        </p:spPr>
        <p:txBody>
          <a:bodyPr wrap="square" lIns="0" tIns="0" rIns="0" bIns="0" rtlCol="0" anchor="t">
            <a:noAutofit/>
          </a:bodyPr>
          <a:lstStyle/>
          <a:p>
            <a:pPr marL="0" indent="0" algn="l">
              <a:lnSpc>
                <a:spcPct val="107000"/>
              </a:lnSpc>
              <a:buNone/>
            </a:pPr>
            <a:r>
              <a:rPr lang="en-US" sz="1200" dirty="0">
                <a:solidFill>
                  <a:srgbClr val="F9EEE7"/>
                </a:solidFill>
                <a:latin typeface="Quattrocento" pitchFamily="34" charset="0"/>
                <a:ea typeface="Quattrocento" pitchFamily="34" charset="-122"/>
                <a:cs typeface="Quattrocento" pitchFamily="34" charset="-120"/>
              </a:rPr>
              <a:t>Different segments need different entry points. </a:t>
            </a:r>
          </a:p>
          <a:p>
            <a:pPr marL="0" indent="0" algn="l">
              <a:lnSpc>
                <a:spcPct val="107000"/>
              </a:lnSpc>
              <a:buNone/>
            </a:pPr>
            <a:r>
              <a:rPr lang="en-US" sz="1200" dirty="0">
                <a:solidFill>
                  <a:srgbClr val="F9EEE7"/>
                </a:solidFill>
                <a:latin typeface="Quattrocento" pitchFamily="34" charset="0"/>
                <a:ea typeface="Quattrocento" pitchFamily="34" charset="-122"/>
                <a:cs typeface="Quattrocento" pitchFamily="34" charset="-120"/>
              </a:rPr>
              <a:t>Chinese workers want flexibility paired with screening. </a:t>
            </a:r>
          </a:p>
          <a:p>
            <a:pPr marL="0" indent="0" algn="l">
              <a:lnSpc>
                <a:spcPct val="107000"/>
              </a:lnSpc>
              <a:buNone/>
            </a:pPr>
            <a:r>
              <a:rPr lang="en-US" sz="1200" dirty="0">
                <a:solidFill>
                  <a:srgbClr val="F9EEE7"/>
                </a:solidFill>
                <a:latin typeface="Quattrocento" pitchFamily="34" charset="0"/>
                <a:ea typeface="Quattrocento" pitchFamily="34" charset="-122"/>
                <a:cs typeface="Quattrocento" pitchFamily="34" charset="-120"/>
              </a:rPr>
              <a:t>Non-Chinese workers need education first. OSA-at-risk workers need confidentiality. One-size-fits-all won't work.</a:t>
            </a:r>
            <a:endParaRPr lang="en-US" sz="1200" dirty="0"/>
          </a:p>
        </p:txBody>
      </p:sp>
      <p:sp>
        <p:nvSpPr>
          <p:cNvPr id="16" name="Shape 10"/>
          <p:cNvSpPr/>
          <p:nvPr/>
        </p:nvSpPr>
        <p:spPr>
          <a:xfrm>
            <a:off x="604424" y="5534995"/>
            <a:ext cx="10795524" cy="12700"/>
          </a:xfrm>
          <a:prstGeom prst="roundRect">
            <a:avLst>
              <a:gd name="adj" fmla="val 49999"/>
            </a:avLst>
          </a:prstGeom>
          <a:solidFill>
            <a:srgbClr val="F9EEE7">
              <a:alpha val="50000"/>
            </a:srgbClr>
          </a:solidFill>
          <a:ln/>
        </p:spPr>
        <p:txBody>
          <a:bodyPr/>
          <a:lstStyle/>
          <a:p>
            <a:endParaRPr lang="en-US" sz="3600"/>
          </a:p>
        </p:txBody>
      </p:sp>
      <p:sp>
        <p:nvSpPr>
          <p:cNvPr id="17" name="Text 11"/>
          <p:cNvSpPr/>
          <p:nvPr/>
        </p:nvSpPr>
        <p:spPr>
          <a:xfrm>
            <a:off x="657603" y="5647112"/>
            <a:ext cx="10795524" cy="562769"/>
          </a:xfrm>
          <a:prstGeom prst="rect">
            <a:avLst/>
          </a:prstGeom>
          <a:noFill/>
          <a:ln/>
        </p:spPr>
        <p:txBody>
          <a:bodyPr wrap="square" lIns="0" tIns="0" rIns="0" bIns="0" rtlCol="0" anchor="t"/>
          <a:lstStyle/>
          <a:p>
            <a:pPr marL="0" indent="0" algn="ctr">
              <a:lnSpc>
                <a:spcPct val="107000"/>
              </a:lnSpc>
              <a:spcAft>
                <a:spcPts val="550"/>
              </a:spcAft>
              <a:buNone/>
            </a:pPr>
            <a:r>
              <a:rPr lang="en-US" sz="1050" b="1" dirty="0">
                <a:solidFill>
                  <a:srgbClr val="F9EEE7"/>
                </a:solidFill>
                <a:latin typeface="Quattrocento Bold" pitchFamily="34" charset="0"/>
                <a:ea typeface="Quattrocento Bold" pitchFamily="34" charset="-122"/>
                <a:cs typeface="Quattrocento Bold" pitchFamily="34" charset="-120"/>
              </a:rPr>
              <a:t>For media enquiries and corporate partnership discussions, contact</a:t>
            </a:r>
            <a:endParaRPr lang="en-US" sz="1050" dirty="0"/>
          </a:p>
          <a:p>
            <a:pPr marL="0" indent="0" algn="ctr">
              <a:lnSpc>
                <a:spcPct val="107000"/>
              </a:lnSpc>
              <a:spcAft>
                <a:spcPts val="550"/>
              </a:spcAft>
              <a:buNone/>
            </a:pPr>
            <a:r>
              <a:rPr lang="en-US" sz="1050" b="1" dirty="0">
                <a:solidFill>
                  <a:srgbClr val="EF9C82"/>
                </a:solidFill>
                <a:latin typeface="Quattrocento Bold" pitchFamily="34" charset="0"/>
                <a:ea typeface="Quattrocento Bold" pitchFamily="34" charset="-122"/>
                <a:cs typeface="Quattrocento Bold" pitchFamily="34" charset="-120"/>
              </a:rPr>
              <a:t>+6594750526 WhatsApp or Email to: mktg.sg@easmed.com</a:t>
            </a:r>
            <a:endParaRPr lang="en-US" sz="1050" dirty="0"/>
          </a:p>
          <a:p>
            <a:pPr marL="0" indent="0" algn="ctr">
              <a:lnSpc>
                <a:spcPct val="107000"/>
              </a:lnSpc>
              <a:buNone/>
            </a:pPr>
            <a:r>
              <a:rPr lang="en-US" sz="1050" i="1" dirty="0">
                <a:solidFill>
                  <a:srgbClr val="F9EEE7"/>
                </a:solidFill>
                <a:latin typeface="Quattrocento" pitchFamily="34" charset="0"/>
                <a:ea typeface="Quattrocento" pitchFamily="34" charset="-122"/>
                <a:cs typeface="Quattrocento" pitchFamily="34" charset="-120"/>
              </a:rPr>
              <a:t>This report was commissioned by The Air Station and Easmed to advance awareness of sleep health and OSA in Singapore's workforce.</a:t>
            </a:r>
            <a:endParaRPr lang="en-US" sz="10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1">
            <a:extLst>
              <a:ext uri="{FF2B5EF4-FFF2-40B4-BE49-F238E27FC236}">
                <a16:creationId xmlns:a16="http://schemas.microsoft.com/office/drawing/2014/main" id="{D6869BC6-94E7-94C4-734D-A8FFAB9ACDEA}"/>
              </a:ext>
            </a:extLst>
          </p:cNvPr>
          <p:cNvSpPr/>
          <p:nvPr/>
        </p:nvSpPr>
        <p:spPr>
          <a:xfrm>
            <a:off x="634171" y="2126909"/>
            <a:ext cx="10795524" cy="3262972"/>
          </a:xfrm>
          <a:prstGeom prst="rect">
            <a:avLst/>
          </a:prstGeom>
          <a:noFill/>
          <a:ln/>
        </p:spPr>
        <p:txBody>
          <a:bodyPr wrap="square" lIns="0" tIns="0" rIns="0" bIns="0" rtlCol="0" anchor="t"/>
          <a:lstStyle/>
          <a:p>
            <a:pPr marL="0" indent="0" algn="ctr">
              <a:lnSpc>
                <a:spcPct val="107000"/>
              </a:lnSpc>
              <a:spcAft>
                <a:spcPts val="550"/>
              </a:spcAft>
              <a:buNone/>
            </a:pPr>
            <a:r>
              <a:rPr lang="en-US" sz="2000" b="1" dirty="0">
                <a:solidFill>
                  <a:srgbClr val="F9EEE7"/>
                </a:solidFill>
                <a:latin typeface="Quattrocento Bold" pitchFamily="34" charset="0"/>
                <a:ea typeface="Quattrocento Bold" pitchFamily="34" charset="-122"/>
                <a:cs typeface="Quattrocento Bold" pitchFamily="34" charset="-120"/>
              </a:rPr>
              <a:t>For media enquiries and corporate partnership discussions, contact</a:t>
            </a:r>
            <a:endParaRPr lang="en-US" sz="2000" dirty="0"/>
          </a:p>
          <a:p>
            <a:pPr marL="0" indent="0" algn="ctr">
              <a:lnSpc>
                <a:spcPct val="107000"/>
              </a:lnSpc>
              <a:spcAft>
                <a:spcPts val="550"/>
              </a:spcAft>
              <a:buNone/>
            </a:pPr>
            <a:endParaRPr lang="en-US" sz="2000" b="1" dirty="0">
              <a:solidFill>
                <a:srgbClr val="EF9C82"/>
              </a:solidFill>
              <a:latin typeface="Quattrocento Bold" pitchFamily="34" charset="0"/>
              <a:ea typeface="Quattrocento Bold" pitchFamily="34" charset="-122"/>
              <a:cs typeface="Quattrocento Bold" pitchFamily="34" charset="-120"/>
            </a:endParaRPr>
          </a:p>
          <a:p>
            <a:pPr marL="0" indent="0" algn="ctr">
              <a:lnSpc>
                <a:spcPct val="107000"/>
              </a:lnSpc>
              <a:spcAft>
                <a:spcPts val="550"/>
              </a:spcAft>
              <a:buNone/>
            </a:pPr>
            <a:r>
              <a:rPr lang="en-US" sz="2000" b="1" dirty="0">
                <a:solidFill>
                  <a:srgbClr val="EF9C82"/>
                </a:solidFill>
                <a:latin typeface="Quattrocento Bold" pitchFamily="34" charset="0"/>
                <a:ea typeface="Quattrocento Bold" pitchFamily="34" charset="-122"/>
                <a:cs typeface="Quattrocento Bold" pitchFamily="34" charset="-120"/>
              </a:rPr>
              <a:t>+6594750526 WhatsApp or Email to: mktg.sg@easmed.com </a:t>
            </a:r>
            <a:endParaRPr lang="en-US" sz="2000" dirty="0"/>
          </a:p>
          <a:p>
            <a:pPr marL="0" indent="0" algn="ctr">
              <a:lnSpc>
                <a:spcPct val="107000"/>
              </a:lnSpc>
              <a:buNone/>
            </a:pPr>
            <a:endParaRPr lang="en-US" sz="2000" i="1" dirty="0">
              <a:solidFill>
                <a:srgbClr val="F9EEE7"/>
              </a:solidFill>
              <a:latin typeface="Quattrocento" pitchFamily="34" charset="0"/>
              <a:ea typeface="Quattrocento" pitchFamily="34" charset="-122"/>
              <a:cs typeface="Quattrocento" pitchFamily="34" charset="-120"/>
            </a:endParaRPr>
          </a:p>
          <a:p>
            <a:pPr marL="0" indent="0" algn="ctr">
              <a:lnSpc>
                <a:spcPct val="107000"/>
              </a:lnSpc>
              <a:buNone/>
            </a:pPr>
            <a:endParaRPr lang="en-US" i="1" dirty="0">
              <a:solidFill>
                <a:srgbClr val="F9EEE7"/>
              </a:solidFill>
              <a:latin typeface="Quattrocento" pitchFamily="34" charset="0"/>
              <a:ea typeface="Quattrocento" pitchFamily="34" charset="-122"/>
              <a:cs typeface="Quattrocento" pitchFamily="34" charset="-120"/>
            </a:endParaRPr>
          </a:p>
          <a:p>
            <a:pPr marL="0" indent="0" algn="ctr">
              <a:lnSpc>
                <a:spcPct val="107000"/>
              </a:lnSpc>
              <a:buNone/>
            </a:pPr>
            <a:endParaRPr lang="en-US" i="1" dirty="0">
              <a:solidFill>
                <a:srgbClr val="F9EEE7"/>
              </a:solidFill>
              <a:latin typeface="Quattrocento" pitchFamily="34" charset="0"/>
              <a:ea typeface="Quattrocento" pitchFamily="34" charset="-122"/>
              <a:cs typeface="Quattrocento" pitchFamily="34" charset="-120"/>
            </a:endParaRPr>
          </a:p>
          <a:p>
            <a:pPr marL="0" indent="0" algn="ctr">
              <a:lnSpc>
                <a:spcPct val="107000"/>
              </a:lnSpc>
              <a:buNone/>
            </a:pPr>
            <a:r>
              <a:rPr lang="en-US" sz="1400" i="1" dirty="0">
                <a:solidFill>
                  <a:srgbClr val="F9EEE7"/>
                </a:solidFill>
                <a:latin typeface="Quattrocento" pitchFamily="34" charset="0"/>
                <a:ea typeface="Quattrocento" pitchFamily="34" charset="-122"/>
                <a:cs typeface="Quattrocento" pitchFamily="34" charset="-120"/>
              </a:rPr>
              <a:t>This report was commissioned in 2026 by </a:t>
            </a:r>
          </a:p>
          <a:p>
            <a:pPr marL="0" indent="0" algn="ctr">
              <a:lnSpc>
                <a:spcPct val="107000"/>
              </a:lnSpc>
              <a:buNone/>
            </a:pPr>
            <a:endParaRPr lang="en-US" sz="1050" i="1" dirty="0">
              <a:solidFill>
                <a:srgbClr val="F9EEE7"/>
              </a:solidFill>
              <a:latin typeface="Quattrocento" pitchFamily="34" charset="0"/>
              <a:ea typeface="Quattrocento" pitchFamily="34" charset="-122"/>
              <a:cs typeface="Quattrocento" pitchFamily="34" charset="-120"/>
            </a:endParaRPr>
          </a:p>
          <a:p>
            <a:pPr marL="0" indent="0" algn="ctr">
              <a:lnSpc>
                <a:spcPct val="107000"/>
              </a:lnSpc>
              <a:buNone/>
            </a:pPr>
            <a:r>
              <a:rPr lang="en-US" i="1" dirty="0">
                <a:solidFill>
                  <a:srgbClr val="F9EEE7"/>
                </a:solidFill>
                <a:latin typeface="Quattrocento" pitchFamily="34" charset="0"/>
                <a:ea typeface="Quattrocento" pitchFamily="34" charset="-122"/>
                <a:cs typeface="Quattrocento" pitchFamily="34" charset="-120"/>
              </a:rPr>
              <a:t>The Air Station Pte Ltd and Easmed Pte Ltd</a:t>
            </a:r>
          </a:p>
          <a:p>
            <a:pPr marL="0" indent="0" algn="ctr">
              <a:lnSpc>
                <a:spcPct val="107000"/>
              </a:lnSpc>
              <a:buNone/>
            </a:pPr>
            <a:endParaRPr lang="en-US" sz="1200" i="1" dirty="0">
              <a:solidFill>
                <a:srgbClr val="F9EEE7"/>
              </a:solidFill>
              <a:latin typeface="Quattrocento" pitchFamily="34" charset="0"/>
              <a:ea typeface="Quattrocento" pitchFamily="34" charset="-122"/>
              <a:cs typeface="Quattrocento" pitchFamily="34" charset="-120"/>
            </a:endParaRPr>
          </a:p>
          <a:p>
            <a:pPr marL="0" indent="0" algn="ctr">
              <a:lnSpc>
                <a:spcPct val="107000"/>
              </a:lnSpc>
              <a:buNone/>
            </a:pPr>
            <a:r>
              <a:rPr lang="en-US" sz="1400" i="1" dirty="0">
                <a:solidFill>
                  <a:srgbClr val="F9EEE7"/>
                </a:solidFill>
                <a:latin typeface="Quattrocento" pitchFamily="34" charset="0"/>
                <a:ea typeface="Quattrocento" pitchFamily="34" charset="-122"/>
                <a:cs typeface="Quattrocento" pitchFamily="34" charset="-120"/>
              </a:rPr>
              <a:t>to advance awareness of sleep health and OSA in Singapore's workforce</a:t>
            </a:r>
            <a:r>
              <a:rPr lang="en-US" sz="1600" i="1" dirty="0">
                <a:solidFill>
                  <a:srgbClr val="F9EEE7"/>
                </a:solidFill>
                <a:latin typeface="Quattrocento" pitchFamily="34" charset="0"/>
                <a:ea typeface="Quattrocento" pitchFamily="34" charset="-122"/>
                <a:cs typeface="Quattrocento" pitchFamily="34" charset="-120"/>
              </a:rPr>
              <a:t>.</a:t>
            </a:r>
            <a:endParaRPr lang="en-US" sz="1600" dirty="0"/>
          </a:p>
        </p:txBody>
      </p:sp>
    </p:spTree>
    <p:extLst>
      <p:ext uri="{BB962C8B-B14F-4D97-AF65-F5344CB8AC3E}">
        <p14:creationId xmlns:p14="http://schemas.microsoft.com/office/powerpoint/2010/main" val="25646490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7195717-6F41-FE2F-B3CF-55A0BC8142A5}"/>
              </a:ext>
            </a:extLst>
          </p:cNvPr>
          <p:cNvSpPr txBox="1"/>
          <p:nvPr/>
        </p:nvSpPr>
        <p:spPr>
          <a:xfrm>
            <a:off x="502920" y="320040"/>
            <a:ext cx="4222310" cy="492443"/>
          </a:xfrm>
          <a:prstGeom prst="rect">
            <a:avLst/>
          </a:prstGeom>
          <a:noFill/>
        </p:spPr>
        <p:txBody>
          <a:bodyPr wrap="none" lIns="45720" rIns="45720" anchor="t">
            <a:spAutoFit/>
          </a:bodyPr>
          <a:lstStyle/>
          <a:p>
            <a:pPr algn="l">
              <a:defRPr sz="2600" b="1">
                <a:solidFill>
                  <a:srgbClr val="17365D"/>
                </a:solidFill>
                <a:latin typeface="Aptos"/>
              </a:defRPr>
            </a:pPr>
            <a:r>
              <a:rPr>
                <a:solidFill>
                  <a:schemeClr val="bg1"/>
                </a:solidFill>
              </a:rPr>
              <a:t>SLEEP SURVEY QUESTIONS</a:t>
            </a:r>
          </a:p>
        </p:txBody>
      </p:sp>
      <p:sp>
        <p:nvSpPr>
          <p:cNvPr id="5" name="TextBox 4">
            <a:extLst>
              <a:ext uri="{FF2B5EF4-FFF2-40B4-BE49-F238E27FC236}">
                <a16:creationId xmlns:a16="http://schemas.microsoft.com/office/drawing/2014/main" id="{DF9F0961-9BF1-59B3-1E6A-273405FD6B9C}"/>
              </a:ext>
            </a:extLst>
          </p:cNvPr>
          <p:cNvSpPr txBox="1"/>
          <p:nvPr/>
        </p:nvSpPr>
        <p:spPr>
          <a:xfrm>
            <a:off x="521207" y="749808"/>
            <a:ext cx="7645683" cy="261610"/>
          </a:xfrm>
          <a:prstGeom prst="rect">
            <a:avLst/>
          </a:prstGeom>
          <a:noFill/>
        </p:spPr>
        <p:txBody>
          <a:bodyPr wrap="none" lIns="45720" rIns="45720" anchor="t">
            <a:spAutoFit/>
          </a:bodyPr>
          <a:lstStyle/>
          <a:p>
            <a:pPr algn="l">
              <a:defRPr sz="1100" b="0">
                <a:solidFill>
                  <a:srgbClr val="555555"/>
                </a:solidFill>
                <a:latin typeface="Aptos"/>
              </a:defRPr>
            </a:pPr>
            <a:r>
              <a:rPr>
                <a:solidFill>
                  <a:schemeClr val="bg1"/>
                </a:solidFill>
              </a:rPr>
              <a:t>Questionnaire covered sleep habits, OSA awareness and risk, workplace impact, screening behaviour and employer support.</a:t>
            </a:r>
          </a:p>
        </p:txBody>
      </p:sp>
      <p:sp>
        <p:nvSpPr>
          <p:cNvPr id="7" name="Rounded Rectangle 3">
            <a:extLst>
              <a:ext uri="{FF2B5EF4-FFF2-40B4-BE49-F238E27FC236}">
                <a16:creationId xmlns:a16="http://schemas.microsoft.com/office/drawing/2014/main" id="{E13BFD46-D6EF-6120-5469-5508D56C135A}"/>
              </a:ext>
            </a:extLst>
          </p:cNvPr>
          <p:cNvSpPr/>
          <p:nvPr/>
        </p:nvSpPr>
        <p:spPr>
          <a:xfrm>
            <a:off x="9605395" y="853980"/>
            <a:ext cx="1508760" cy="411480"/>
          </a:xfrm>
          <a:prstGeom prst="roundRect">
            <a:avLst/>
          </a:prstGeom>
          <a:solidFill>
            <a:srgbClr val="17365D"/>
          </a:solidFill>
          <a:ln>
            <a:solidFill>
              <a:srgbClr val="17365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solidFill>
                <a:schemeClr val="bg1"/>
              </a:solidFill>
            </a:endParaRPr>
          </a:p>
        </p:txBody>
      </p:sp>
      <p:sp>
        <p:nvSpPr>
          <p:cNvPr id="9" name="TextBox 8">
            <a:extLst>
              <a:ext uri="{FF2B5EF4-FFF2-40B4-BE49-F238E27FC236}">
                <a16:creationId xmlns:a16="http://schemas.microsoft.com/office/drawing/2014/main" id="{FE7559F9-5313-974B-4B80-2B6E1CBF4A3E}"/>
              </a:ext>
            </a:extLst>
          </p:cNvPr>
          <p:cNvSpPr txBox="1"/>
          <p:nvPr/>
        </p:nvSpPr>
        <p:spPr>
          <a:xfrm>
            <a:off x="9810265" y="927132"/>
            <a:ext cx="1099019" cy="246221"/>
          </a:xfrm>
          <a:prstGeom prst="rect">
            <a:avLst/>
          </a:prstGeom>
          <a:noFill/>
        </p:spPr>
        <p:txBody>
          <a:bodyPr wrap="none" lIns="45720" rIns="45720" anchor="t">
            <a:spAutoFit/>
          </a:bodyPr>
          <a:lstStyle/>
          <a:p>
            <a:pPr algn="ctr">
              <a:defRPr sz="1000" b="1">
                <a:solidFill>
                  <a:srgbClr val="FFFFFF"/>
                </a:solidFill>
                <a:latin typeface="Aptos"/>
              </a:defRPr>
            </a:pPr>
            <a:r>
              <a:rPr>
                <a:solidFill>
                  <a:schemeClr val="bg1"/>
                </a:solidFill>
              </a:rPr>
              <a:t>n = 1,000 workers</a:t>
            </a:r>
          </a:p>
        </p:txBody>
      </p:sp>
      <p:sp>
        <p:nvSpPr>
          <p:cNvPr id="15" name="Rounded Rectangle 7">
            <a:extLst>
              <a:ext uri="{FF2B5EF4-FFF2-40B4-BE49-F238E27FC236}">
                <a16:creationId xmlns:a16="http://schemas.microsoft.com/office/drawing/2014/main" id="{68D4E419-4808-0DAC-3E68-79CEC6D0C362}"/>
              </a:ext>
            </a:extLst>
          </p:cNvPr>
          <p:cNvSpPr/>
          <p:nvPr/>
        </p:nvSpPr>
        <p:spPr>
          <a:xfrm>
            <a:off x="502920" y="1325878"/>
            <a:ext cx="2606040" cy="1965960"/>
          </a:xfrm>
          <a:prstGeom prst="roundRect">
            <a:avLst/>
          </a:prstGeom>
          <a:solidFill>
            <a:srgbClr val="FFFFFF"/>
          </a:solidFill>
          <a:ln>
            <a:solidFill>
              <a:srgbClr val="D8E0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solidFill>
                <a:schemeClr val="tx1"/>
              </a:solidFill>
            </a:endParaRPr>
          </a:p>
        </p:txBody>
      </p:sp>
      <p:sp>
        <p:nvSpPr>
          <p:cNvPr id="17" name="Rectangle 16">
            <a:extLst>
              <a:ext uri="{FF2B5EF4-FFF2-40B4-BE49-F238E27FC236}">
                <a16:creationId xmlns:a16="http://schemas.microsoft.com/office/drawing/2014/main" id="{028D7B3A-C8BE-07E1-C2E4-0B3FCBC2A416}"/>
              </a:ext>
            </a:extLst>
          </p:cNvPr>
          <p:cNvSpPr/>
          <p:nvPr/>
        </p:nvSpPr>
        <p:spPr>
          <a:xfrm>
            <a:off x="502920" y="1325878"/>
            <a:ext cx="2606040" cy="73152"/>
          </a:xfrm>
          <a:prstGeom prst="rect">
            <a:avLst/>
          </a:prstGeom>
          <a:solidFill>
            <a:srgbClr val="00A9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solidFill>
                <a:schemeClr val="tx1"/>
              </a:solidFill>
            </a:endParaRPr>
          </a:p>
        </p:txBody>
      </p:sp>
      <p:sp>
        <p:nvSpPr>
          <p:cNvPr id="19" name="TextBox 18">
            <a:extLst>
              <a:ext uri="{FF2B5EF4-FFF2-40B4-BE49-F238E27FC236}">
                <a16:creationId xmlns:a16="http://schemas.microsoft.com/office/drawing/2014/main" id="{2F150201-450E-A995-26E4-E0E8C6ADFE25}"/>
              </a:ext>
            </a:extLst>
          </p:cNvPr>
          <p:cNvSpPr txBox="1"/>
          <p:nvPr/>
        </p:nvSpPr>
        <p:spPr>
          <a:xfrm>
            <a:off x="649224" y="1490471"/>
            <a:ext cx="1453796" cy="276999"/>
          </a:xfrm>
          <a:prstGeom prst="rect">
            <a:avLst/>
          </a:prstGeom>
          <a:noFill/>
        </p:spPr>
        <p:txBody>
          <a:bodyPr wrap="none" lIns="45720" rIns="45720" anchor="t">
            <a:spAutoFit/>
          </a:bodyPr>
          <a:lstStyle/>
          <a:p>
            <a:pPr algn="l">
              <a:defRPr sz="1100" b="1">
                <a:solidFill>
                  <a:srgbClr val="17365D"/>
                </a:solidFill>
                <a:latin typeface="Aptos"/>
              </a:defRPr>
            </a:pPr>
            <a:r>
              <a:rPr sz="1200"/>
              <a:t>1  PROFILE &amp; WORK</a:t>
            </a:r>
          </a:p>
        </p:txBody>
      </p:sp>
      <p:sp>
        <p:nvSpPr>
          <p:cNvPr id="21" name="TextBox 20">
            <a:extLst>
              <a:ext uri="{FF2B5EF4-FFF2-40B4-BE49-F238E27FC236}">
                <a16:creationId xmlns:a16="http://schemas.microsoft.com/office/drawing/2014/main" id="{8CE5C800-FC9D-103D-66AD-041F2D1DA4DA}"/>
              </a:ext>
            </a:extLst>
          </p:cNvPr>
          <p:cNvSpPr txBox="1"/>
          <p:nvPr/>
        </p:nvSpPr>
        <p:spPr>
          <a:xfrm>
            <a:off x="667512" y="1892807"/>
            <a:ext cx="1171154" cy="246221"/>
          </a:xfrm>
          <a:prstGeom prst="rect">
            <a:avLst/>
          </a:prstGeom>
          <a:noFill/>
        </p:spPr>
        <p:txBody>
          <a:bodyPr wrap="none" lIns="45720" rIns="45720" anchor="t">
            <a:spAutoFit/>
          </a:bodyPr>
          <a:lstStyle/>
          <a:p>
            <a:pPr algn="l">
              <a:defRPr sz="950" b="0">
                <a:solidFill>
                  <a:srgbClr val="222222"/>
                </a:solidFill>
                <a:latin typeface="Aptos"/>
              </a:defRPr>
            </a:pPr>
            <a:r>
              <a:rPr sz="1000"/>
              <a:t>• Height and weight</a:t>
            </a:r>
          </a:p>
        </p:txBody>
      </p:sp>
      <p:sp>
        <p:nvSpPr>
          <p:cNvPr id="23" name="TextBox 22">
            <a:extLst>
              <a:ext uri="{FF2B5EF4-FFF2-40B4-BE49-F238E27FC236}">
                <a16:creationId xmlns:a16="http://schemas.microsoft.com/office/drawing/2014/main" id="{BA672CF1-5BB7-405D-E576-32EC1216CC03}"/>
              </a:ext>
            </a:extLst>
          </p:cNvPr>
          <p:cNvSpPr txBox="1"/>
          <p:nvPr/>
        </p:nvSpPr>
        <p:spPr>
          <a:xfrm>
            <a:off x="667512" y="2240279"/>
            <a:ext cx="1725793" cy="246221"/>
          </a:xfrm>
          <a:prstGeom prst="rect">
            <a:avLst/>
          </a:prstGeom>
          <a:noFill/>
        </p:spPr>
        <p:txBody>
          <a:bodyPr wrap="none" lIns="45720" rIns="45720" anchor="t">
            <a:spAutoFit/>
          </a:bodyPr>
          <a:lstStyle/>
          <a:p>
            <a:pPr algn="l">
              <a:defRPr sz="950" b="0">
                <a:solidFill>
                  <a:srgbClr val="222222"/>
                </a:solidFill>
                <a:latin typeface="Aptos"/>
              </a:defRPr>
            </a:pPr>
            <a:r>
              <a:rPr sz="1000"/>
              <a:t>• Work environment / job type</a:t>
            </a:r>
          </a:p>
        </p:txBody>
      </p:sp>
      <p:sp>
        <p:nvSpPr>
          <p:cNvPr id="25" name="Rounded Rectangle 12">
            <a:extLst>
              <a:ext uri="{FF2B5EF4-FFF2-40B4-BE49-F238E27FC236}">
                <a16:creationId xmlns:a16="http://schemas.microsoft.com/office/drawing/2014/main" id="{F1DBE75F-69D5-FC13-C5C7-CDB7F4117EE2}"/>
              </a:ext>
            </a:extLst>
          </p:cNvPr>
          <p:cNvSpPr/>
          <p:nvPr/>
        </p:nvSpPr>
        <p:spPr>
          <a:xfrm>
            <a:off x="3337560" y="1325878"/>
            <a:ext cx="2606040" cy="1965960"/>
          </a:xfrm>
          <a:prstGeom prst="roundRect">
            <a:avLst/>
          </a:prstGeom>
          <a:solidFill>
            <a:srgbClr val="FFFFFF"/>
          </a:solidFill>
          <a:ln>
            <a:solidFill>
              <a:srgbClr val="D8E0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solidFill>
                <a:schemeClr val="tx1"/>
              </a:solidFill>
            </a:endParaRPr>
          </a:p>
        </p:txBody>
      </p:sp>
      <p:sp>
        <p:nvSpPr>
          <p:cNvPr id="27" name="Rectangle 26">
            <a:extLst>
              <a:ext uri="{FF2B5EF4-FFF2-40B4-BE49-F238E27FC236}">
                <a16:creationId xmlns:a16="http://schemas.microsoft.com/office/drawing/2014/main" id="{1DB4DFC3-823D-CB17-2231-CA32361CFF5C}"/>
              </a:ext>
            </a:extLst>
          </p:cNvPr>
          <p:cNvSpPr/>
          <p:nvPr/>
        </p:nvSpPr>
        <p:spPr>
          <a:xfrm>
            <a:off x="3337560" y="1325878"/>
            <a:ext cx="2606040" cy="73152"/>
          </a:xfrm>
          <a:prstGeom prst="rect">
            <a:avLst/>
          </a:prstGeom>
          <a:solidFill>
            <a:srgbClr val="00A9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solidFill>
                <a:schemeClr val="tx1"/>
              </a:solidFill>
            </a:endParaRPr>
          </a:p>
        </p:txBody>
      </p:sp>
      <p:sp>
        <p:nvSpPr>
          <p:cNvPr id="29" name="TextBox 28">
            <a:extLst>
              <a:ext uri="{FF2B5EF4-FFF2-40B4-BE49-F238E27FC236}">
                <a16:creationId xmlns:a16="http://schemas.microsoft.com/office/drawing/2014/main" id="{3308B816-83F0-1782-C78E-6A3F4C7D4C61}"/>
              </a:ext>
            </a:extLst>
          </p:cNvPr>
          <p:cNvSpPr txBox="1"/>
          <p:nvPr/>
        </p:nvSpPr>
        <p:spPr>
          <a:xfrm>
            <a:off x="3483864" y="1490471"/>
            <a:ext cx="2234586" cy="276999"/>
          </a:xfrm>
          <a:prstGeom prst="rect">
            <a:avLst/>
          </a:prstGeom>
          <a:noFill/>
        </p:spPr>
        <p:txBody>
          <a:bodyPr wrap="none" lIns="45720" rIns="45720" anchor="t">
            <a:spAutoFit/>
          </a:bodyPr>
          <a:lstStyle/>
          <a:p>
            <a:pPr algn="l">
              <a:defRPr sz="1100" b="1">
                <a:solidFill>
                  <a:srgbClr val="17365D"/>
                </a:solidFill>
                <a:latin typeface="Aptos"/>
              </a:defRPr>
            </a:pPr>
            <a:r>
              <a:rPr sz="1200"/>
              <a:t>2  SLEEP DURATION &amp; QUALITY</a:t>
            </a:r>
          </a:p>
        </p:txBody>
      </p:sp>
      <p:sp>
        <p:nvSpPr>
          <p:cNvPr id="31" name="TextBox 30">
            <a:extLst>
              <a:ext uri="{FF2B5EF4-FFF2-40B4-BE49-F238E27FC236}">
                <a16:creationId xmlns:a16="http://schemas.microsoft.com/office/drawing/2014/main" id="{78B5D234-22FC-7C80-F7E7-84E4891940E3}"/>
              </a:ext>
            </a:extLst>
          </p:cNvPr>
          <p:cNvSpPr txBox="1"/>
          <p:nvPr/>
        </p:nvSpPr>
        <p:spPr>
          <a:xfrm>
            <a:off x="3502152" y="1892807"/>
            <a:ext cx="2076851" cy="246221"/>
          </a:xfrm>
          <a:prstGeom prst="rect">
            <a:avLst/>
          </a:prstGeom>
          <a:noFill/>
        </p:spPr>
        <p:txBody>
          <a:bodyPr wrap="none" lIns="45720" rIns="45720" anchor="t">
            <a:spAutoFit/>
          </a:bodyPr>
          <a:lstStyle/>
          <a:p>
            <a:pPr algn="l">
              <a:defRPr sz="950" b="0">
                <a:solidFill>
                  <a:srgbClr val="222222"/>
                </a:solidFill>
                <a:latin typeface="Aptos"/>
              </a:defRPr>
            </a:pPr>
            <a:r>
              <a:rPr sz="1000"/>
              <a:t>• Hours slept on a typical work night</a:t>
            </a:r>
          </a:p>
        </p:txBody>
      </p:sp>
      <p:sp>
        <p:nvSpPr>
          <p:cNvPr id="33" name="TextBox 32">
            <a:extLst>
              <a:ext uri="{FF2B5EF4-FFF2-40B4-BE49-F238E27FC236}">
                <a16:creationId xmlns:a16="http://schemas.microsoft.com/office/drawing/2014/main" id="{7CFEA298-29A8-7694-CB28-746B9E9C75FE}"/>
              </a:ext>
            </a:extLst>
          </p:cNvPr>
          <p:cNvSpPr txBox="1"/>
          <p:nvPr/>
        </p:nvSpPr>
        <p:spPr>
          <a:xfrm>
            <a:off x="3502152" y="2240279"/>
            <a:ext cx="1889300" cy="246221"/>
          </a:xfrm>
          <a:prstGeom prst="rect">
            <a:avLst/>
          </a:prstGeom>
          <a:noFill/>
        </p:spPr>
        <p:txBody>
          <a:bodyPr wrap="none" lIns="45720" rIns="45720" anchor="t">
            <a:spAutoFit/>
          </a:bodyPr>
          <a:lstStyle/>
          <a:p>
            <a:pPr algn="l">
              <a:defRPr sz="950" b="0">
                <a:solidFill>
                  <a:srgbClr val="222222"/>
                </a:solidFill>
                <a:latin typeface="Aptos"/>
              </a:defRPr>
            </a:pPr>
            <a:r>
              <a:rPr sz="1000"/>
              <a:t>• Hours needed to feel refreshed</a:t>
            </a:r>
          </a:p>
        </p:txBody>
      </p:sp>
      <p:sp>
        <p:nvSpPr>
          <p:cNvPr id="35" name="TextBox 34">
            <a:extLst>
              <a:ext uri="{FF2B5EF4-FFF2-40B4-BE49-F238E27FC236}">
                <a16:creationId xmlns:a16="http://schemas.microsoft.com/office/drawing/2014/main" id="{2F7FE4F5-19C2-AC83-9348-936ADD014432}"/>
              </a:ext>
            </a:extLst>
          </p:cNvPr>
          <p:cNvSpPr txBox="1"/>
          <p:nvPr/>
        </p:nvSpPr>
        <p:spPr>
          <a:xfrm>
            <a:off x="3502152" y="2587750"/>
            <a:ext cx="1309013" cy="246221"/>
          </a:xfrm>
          <a:prstGeom prst="rect">
            <a:avLst/>
          </a:prstGeom>
          <a:noFill/>
        </p:spPr>
        <p:txBody>
          <a:bodyPr wrap="none" lIns="45720" rIns="45720" anchor="t">
            <a:spAutoFit/>
          </a:bodyPr>
          <a:lstStyle/>
          <a:p>
            <a:pPr algn="l">
              <a:defRPr sz="950" b="0">
                <a:solidFill>
                  <a:srgbClr val="222222"/>
                </a:solidFill>
                <a:latin typeface="Aptos"/>
              </a:defRPr>
            </a:pPr>
            <a:r>
              <a:rPr sz="1000"/>
              <a:t>• Overall sleep quality</a:t>
            </a:r>
          </a:p>
        </p:txBody>
      </p:sp>
      <p:sp>
        <p:nvSpPr>
          <p:cNvPr id="37" name="Rounded Rectangle 18">
            <a:extLst>
              <a:ext uri="{FF2B5EF4-FFF2-40B4-BE49-F238E27FC236}">
                <a16:creationId xmlns:a16="http://schemas.microsoft.com/office/drawing/2014/main" id="{5262C34C-9BB0-DCD3-5462-98C88FBD1438}"/>
              </a:ext>
            </a:extLst>
          </p:cNvPr>
          <p:cNvSpPr/>
          <p:nvPr/>
        </p:nvSpPr>
        <p:spPr>
          <a:xfrm>
            <a:off x="6172200" y="1325878"/>
            <a:ext cx="2606040" cy="1965960"/>
          </a:xfrm>
          <a:prstGeom prst="roundRect">
            <a:avLst/>
          </a:prstGeom>
          <a:solidFill>
            <a:srgbClr val="FFFFFF"/>
          </a:solidFill>
          <a:ln>
            <a:solidFill>
              <a:srgbClr val="D8E0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solidFill>
                <a:schemeClr val="tx1"/>
              </a:solidFill>
            </a:endParaRPr>
          </a:p>
        </p:txBody>
      </p:sp>
      <p:sp>
        <p:nvSpPr>
          <p:cNvPr id="39" name="Rectangle 38">
            <a:extLst>
              <a:ext uri="{FF2B5EF4-FFF2-40B4-BE49-F238E27FC236}">
                <a16:creationId xmlns:a16="http://schemas.microsoft.com/office/drawing/2014/main" id="{1A0251B4-0ECB-E877-17EC-44D96D6B723B}"/>
              </a:ext>
            </a:extLst>
          </p:cNvPr>
          <p:cNvSpPr/>
          <p:nvPr/>
        </p:nvSpPr>
        <p:spPr>
          <a:xfrm>
            <a:off x="6172200" y="1325878"/>
            <a:ext cx="2606040" cy="73152"/>
          </a:xfrm>
          <a:prstGeom prst="rect">
            <a:avLst/>
          </a:prstGeom>
          <a:solidFill>
            <a:srgbClr val="00A9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solidFill>
                <a:schemeClr val="tx1"/>
              </a:solidFill>
            </a:endParaRPr>
          </a:p>
        </p:txBody>
      </p:sp>
      <p:sp>
        <p:nvSpPr>
          <p:cNvPr id="41" name="TextBox 40">
            <a:extLst>
              <a:ext uri="{FF2B5EF4-FFF2-40B4-BE49-F238E27FC236}">
                <a16:creationId xmlns:a16="http://schemas.microsoft.com/office/drawing/2014/main" id="{E2A6A216-126D-48EC-FC50-520077A841FE}"/>
              </a:ext>
            </a:extLst>
          </p:cNvPr>
          <p:cNvSpPr txBox="1"/>
          <p:nvPr/>
        </p:nvSpPr>
        <p:spPr>
          <a:xfrm>
            <a:off x="6318504" y="1490471"/>
            <a:ext cx="2205027" cy="276999"/>
          </a:xfrm>
          <a:prstGeom prst="rect">
            <a:avLst/>
          </a:prstGeom>
          <a:noFill/>
        </p:spPr>
        <p:txBody>
          <a:bodyPr wrap="none" lIns="45720" rIns="45720" anchor="t">
            <a:spAutoFit/>
          </a:bodyPr>
          <a:lstStyle/>
          <a:p>
            <a:pPr algn="l">
              <a:defRPr sz="1100" b="1">
                <a:solidFill>
                  <a:srgbClr val="17365D"/>
                </a:solidFill>
                <a:latin typeface="Aptos"/>
              </a:defRPr>
            </a:pPr>
            <a:r>
              <a:rPr sz="1200" dirty="0"/>
              <a:t>3  OSA AWARENESS &amp; BELIEFS</a:t>
            </a:r>
          </a:p>
        </p:txBody>
      </p:sp>
      <p:sp>
        <p:nvSpPr>
          <p:cNvPr id="43" name="TextBox 42">
            <a:extLst>
              <a:ext uri="{FF2B5EF4-FFF2-40B4-BE49-F238E27FC236}">
                <a16:creationId xmlns:a16="http://schemas.microsoft.com/office/drawing/2014/main" id="{81E70D70-646B-3C1C-6C9D-1FCF84271CAB}"/>
              </a:ext>
            </a:extLst>
          </p:cNvPr>
          <p:cNvSpPr txBox="1"/>
          <p:nvPr/>
        </p:nvSpPr>
        <p:spPr>
          <a:xfrm>
            <a:off x="6336793" y="1892807"/>
            <a:ext cx="2293256" cy="415498"/>
          </a:xfrm>
          <a:prstGeom prst="rect">
            <a:avLst/>
          </a:prstGeom>
          <a:noFill/>
        </p:spPr>
        <p:txBody>
          <a:bodyPr wrap="square" lIns="45720" rIns="45720" anchor="t">
            <a:spAutoFit/>
          </a:bodyPr>
          <a:lstStyle/>
          <a:p>
            <a:pPr algn="l">
              <a:defRPr sz="950" b="0">
                <a:solidFill>
                  <a:srgbClr val="222222"/>
                </a:solidFill>
                <a:latin typeface="Aptos"/>
              </a:defRPr>
            </a:pPr>
            <a:r>
              <a:rPr sz="1000" dirty="0"/>
              <a:t>• Familiarity with obstructive sleep apnea</a:t>
            </a:r>
          </a:p>
        </p:txBody>
      </p:sp>
      <p:sp>
        <p:nvSpPr>
          <p:cNvPr id="45" name="TextBox 44">
            <a:extLst>
              <a:ext uri="{FF2B5EF4-FFF2-40B4-BE49-F238E27FC236}">
                <a16:creationId xmlns:a16="http://schemas.microsoft.com/office/drawing/2014/main" id="{CC06E46F-B1AA-D50F-5BBA-2E110D6D9ACB}"/>
              </a:ext>
            </a:extLst>
          </p:cNvPr>
          <p:cNvSpPr txBox="1"/>
          <p:nvPr/>
        </p:nvSpPr>
        <p:spPr>
          <a:xfrm>
            <a:off x="6336792" y="2240278"/>
            <a:ext cx="2357832" cy="553998"/>
          </a:xfrm>
          <a:prstGeom prst="rect">
            <a:avLst/>
          </a:prstGeom>
          <a:noFill/>
        </p:spPr>
        <p:txBody>
          <a:bodyPr wrap="square" lIns="45720" rIns="45720" anchor="t">
            <a:spAutoFit/>
          </a:bodyPr>
          <a:lstStyle/>
          <a:p>
            <a:pPr algn="l">
              <a:defRPr sz="950" b="0">
                <a:solidFill>
                  <a:srgbClr val="222222"/>
                </a:solidFill>
                <a:latin typeface="Aptos"/>
              </a:defRPr>
            </a:pPr>
            <a:r>
              <a:rPr sz="1000" dirty="0"/>
              <a:t>• Beliefs about snoring, daytime sleepiness, breathing pauses and 'needing little sleep'</a:t>
            </a:r>
          </a:p>
        </p:txBody>
      </p:sp>
      <p:sp>
        <p:nvSpPr>
          <p:cNvPr id="47" name="Rounded Rectangle 23">
            <a:extLst>
              <a:ext uri="{FF2B5EF4-FFF2-40B4-BE49-F238E27FC236}">
                <a16:creationId xmlns:a16="http://schemas.microsoft.com/office/drawing/2014/main" id="{93BD079E-9239-A6B8-B734-45C237BB05B0}"/>
              </a:ext>
            </a:extLst>
          </p:cNvPr>
          <p:cNvSpPr/>
          <p:nvPr/>
        </p:nvSpPr>
        <p:spPr>
          <a:xfrm>
            <a:off x="9006840" y="1325878"/>
            <a:ext cx="2606040" cy="1965960"/>
          </a:xfrm>
          <a:prstGeom prst="roundRect">
            <a:avLst/>
          </a:prstGeom>
          <a:solidFill>
            <a:srgbClr val="FFFFFF"/>
          </a:solidFill>
          <a:ln>
            <a:solidFill>
              <a:srgbClr val="D8E0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solidFill>
                <a:schemeClr val="tx1"/>
              </a:solidFill>
            </a:endParaRPr>
          </a:p>
        </p:txBody>
      </p:sp>
      <p:sp>
        <p:nvSpPr>
          <p:cNvPr id="49" name="Rectangle 48">
            <a:extLst>
              <a:ext uri="{FF2B5EF4-FFF2-40B4-BE49-F238E27FC236}">
                <a16:creationId xmlns:a16="http://schemas.microsoft.com/office/drawing/2014/main" id="{DA9EAEFF-ECF0-E34A-33B9-168EF6791603}"/>
              </a:ext>
            </a:extLst>
          </p:cNvPr>
          <p:cNvSpPr/>
          <p:nvPr/>
        </p:nvSpPr>
        <p:spPr>
          <a:xfrm>
            <a:off x="9006840" y="1325878"/>
            <a:ext cx="2606040" cy="73152"/>
          </a:xfrm>
          <a:prstGeom prst="rect">
            <a:avLst/>
          </a:prstGeom>
          <a:solidFill>
            <a:srgbClr val="00A9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solidFill>
                <a:schemeClr val="tx1"/>
              </a:solidFill>
            </a:endParaRPr>
          </a:p>
        </p:txBody>
      </p:sp>
      <p:sp>
        <p:nvSpPr>
          <p:cNvPr id="51" name="TextBox 50">
            <a:extLst>
              <a:ext uri="{FF2B5EF4-FFF2-40B4-BE49-F238E27FC236}">
                <a16:creationId xmlns:a16="http://schemas.microsoft.com/office/drawing/2014/main" id="{EC2DB7C9-8004-95B5-C06B-775CD9EC7AB0}"/>
              </a:ext>
            </a:extLst>
          </p:cNvPr>
          <p:cNvSpPr txBox="1"/>
          <p:nvPr/>
        </p:nvSpPr>
        <p:spPr>
          <a:xfrm>
            <a:off x="9153144" y="1490471"/>
            <a:ext cx="1763175" cy="276999"/>
          </a:xfrm>
          <a:prstGeom prst="rect">
            <a:avLst/>
          </a:prstGeom>
          <a:noFill/>
        </p:spPr>
        <p:txBody>
          <a:bodyPr wrap="none" lIns="45720" rIns="45720" anchor="t">
            <a:spAutoFit/>
          </a:bodyPr>
          <a:lstStyle/>
          <a:p>
            <a:pPr algn="l">
              <a:defRPr sz="1100" b="1">
                <a:solidFill>
                  <a:srgbClr val="17365D"/>
                </a:solidFill>
                <a:latin typeface="Aptos"/>
              </a:defRPr>
            </a:pPr>
            <a:r>
              <a:rPr sz="1200"/>
              <a:t>4  OSA WARNING SIGNS</a:t>
            </a:r>
          </a:p>
        </p:txBody>
      </p:sp>
      <p:sp>
        <p:nvSpPr>
          <p:cNvPr id="53" name="TextBox 52">
            <a:extLst>
              <a:ext uri="{FF2B5EF4-FFF2-40B4-BE49-F238E27FC236}">
                <a16:creationId xmlns:a16="http://schemas.microsoft.com/office/drawing/2014/main" id="{1348DDA1-3643-23AF-1AE6-744497D97C36}"/>
              </a:ext>
            </a:extLst>
          </p:cNvPr>
          <p:cNvSpPr txBox="1"/>
          <p:nvPr/>
        </p:nvSpPr>
        <p:spPr>
          <a:xfrm>
            <a:off x="9171432" y="1892807"/>
            <a:ext cx="893834" cy="246221"/>
          </a:xfrm>
          <a:prstGeom prst="rect">
            <a:avLst/>
          </a:prstGeom>
          <a:noFill/>
        </p:spPr>
        <p:txBody>
          <a:bodyPr wrap="none" lIns="45720" rIns="45720" anchor="t">
            <a:spAutoFit/>
          </a:bodyPr>
          <a:lstStyle/>
          <a:p>
            <a:pPr algn="l">
              <a:defRPr sz="950" b="0">
                <a:solidFill>
                  <a:srgbClr val="222222"/>
                </a:solidFill>
                <a:latin typeface="Aptos"/>
              </a:defRPr>
            </a:pPr>
            <a:r>
              <a:rPr sz="1000"/>
              <a:t>• Loud snoring</a:t>
            </a:r>
          </a:p>
        </p:txBody>
      </p:sp>
      <p:sp>
        <p:nvSpPr>
          <p:cNvPr id="55" name="TextBox 54">
            <a:extLst>
              <a:ext uri="{FF2B5EF4-FFF2-40B4-BE49-F238E27FC236}">
                <a16:creationId xmlns:a16="http://schemas.microsoft.com/office/drawing/2014/main" id="{5490272E-EF64-6CC2-7685-4131799C677F}"/>
              </a:ext>
            </a:extLst>
          </p:cNvPr>
          <p:cNvSpPr txBox="1"/>
          <p:nvPr/>
        </p:nvSpPr>
        <p:spPr>
          <a:xfrm>
            <a:off x="9171432" y="2155215"/>
            <a:ext cx="1876476" cy="246221"/>
          </a:xfrm>
          <a:prstGeom prst="rect">
            <a:avLst/>
          </a:prstGeom>
          <a:noFill/>
        </p:spPr>
        <p:txBody>
          <a:bodyPr wrap="none" lIns="45720" rIns="45720" anchor="t">
            <a:spAutoFit/>
          </a:bodyPr>
          <a:lstStyle/>
          <a:p>
            <a:pPr algn="l">
              <a:defRPr sz="950" b="0">
                <a:solidFill>
                  <a:srgbClr val="222222"/>
                </a:solidFill>
                <a:latin typeface="Aptos"/>
              </a:defRPr>
            </a:pPr>
            <a:r>
              <a:rPr sz="1000" dirty="0"/>
              <a:t>• Daytime tiredness / sleepiness</a:t>
            </a:r>
          </a:p>
        </p:txBody>
      </p:sp>
      <p:sp>
        <p:nvSpPr>
          <p:cNvPr id="57" name="TextBox 56">
            <a:extLst>
              <a:ext uri="{FF2B5EF4-FFF2-40B4-BE49-F238E27FC236}">
                <a16:creationId xmlns:a16="http://schemas.microsoft.com/office/drawing/2014/main" id="{968E85C3-4183-C2EB-0945-319E1E95A475}"/>
              </a:ext>
            </a:extLst>
          </p:cNvPr>
          <p:cNvSpPr txBox="1"/>
          <p:nvPr/>
        </p:nvSpPr>
        <p:spPr>
          <a:xfrm>
            <a:off x="9171432" y="2481420"/>
            <a:ext cx="2282297" cy="415498"/>
          </a:xfrm>
          <a:prstGeom prst="rect">
            <a:avLst/>
          </a:prstGeom>
          <a:noFill/>
        </p:spPr>
        <p:txBody>
          <a:bodyPr wrap="square" lIns="45720" rIns="45720" anchor="t">
            <a:spAutoFit/>
          </a:bodyPr>
          <a:lstStyle/>
          <a:p>
            <a:pPr algn="l">
              <a:defRPr sz="950" b="0">
                <a:solidFill>
                  <a:srgbClr val="222222"/>
                </a:solidFill>
                <a:latin typeface="Aptos"/>
              </a:defRPr>
            </a:pPr>
            <a:r>
              <a:rPr sz="1000" dirty="0"/>
              <a:t>• Witnessed breathing pauses, gasping or choking</a:t>
            </a:r>
          </a:p>
        </p:txBody>
      </p:sp>
      <p:sp>
        <p:nvSpPr>
          <p:cNvPr id="59" name="TextBox 58">
            <a:extLst>
              <a:ext uri="{FF2B5EF4-FFF2-40B4-BE49-F238E27FC236}">
                <a16:creationId xmlns:a16="http://schemas.microsoft.com/office/drawing/2014/main" id="{ECEB33A8-EE4F-EDAE-9E69-849230A71F0C}"/>
              </a:ext>
            </a:extLst>
          </p:cNvPr>
          <p:cNvSpPr txBox="1"/>
          <p:nvPr/>
        </p:nvSpPr>
        <p:spPr>
          <a:xfrm>
            <a:off x="9171432" y="2946275"/>
            <a:ext cx="1940596" cy="246221"/>
          </a:xfrm>
          <a:prstGeom prst="rect">
            <a:avLst/>
          </a:prstGeom>
          <a:noFill/>
        </p:spPr>
        <p:txBody>
          <a:bodyPr wrap="none" lIns="45720" rIns="45720" anchor="t">
            <a:spAutoFit/>
          </a:bodyPr>
          <a:lstStyle/>
          <a:p>
            <a:pPr algn="l">
              <a:defRPr sz="950" b="0">
                <a:solidFill>
                  <a:srgbClr val="222222"/>
                </a:solidFill>
                <a:latin typeface="Aptos"/>
              </a:defRPr>
            </a:pPr>
            <a:r>
              <a:rPr sz="1000" dirty="0"/>
              <a:t>• High blood pressure / treatment</a:t>
            </a:r>
          </a:p>
        </p:txBody>
      </p:sp>
      <p:sp>
        <p:nvSpPr>
          <p:cNvPr id="61" name="Rounded Rectangle 30">
            <a:extLst>
              <a:ext uri="{FF2B5EF4-FFF2-40B4-BE49-F238E27FC236}">
                <a16:creationId xmlns:a16="http://schemas.microsoft.com/office/drawing/2014/main" id="{948A1193-790C-BAE1-4D21-77497146A611}"/>
              </a:ext>
            </a:extLst>
          </p:cNvPr>
          <p:cNvSpPr/>
          <p:nvPr/>
        </p:nvSpPr>
        <p:spPr>
          <a:xfrm>
            <a:off x="502920" y="3611879"/>
            <a:ext cx="2606040" cy="1965960"/>
          </a:xfrm>
          <a:prstGeom prst="roundRect">
            <a:avLst/>
          </a:prstGeom>
          <a:solidFill>
            <a:srgbClr val="FFFFFF"/>
          </a:solidFill>
          <a:ln>
            <a:solidFill>
              <a:srgbClr val="D8E0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solidFill>
                <a:schemeClr val="tx1"/>
              </a:solidFill>
            </a:endParaRPr>
          </a:p>
        </p:txBody>
      </p:sp>
      <p:sp>
        <p:nvSpPr>
          <p:cNvPr id="63" name="Rectangle 62">
            <a:extLst>
              <a:ext uri="{FF2B5EF4-FFF2-40B4-BE49-F238E27FC236}">
                <a16:creationId xmlns:a16="http://schemas.microsoft.com/office/drawing/2014/main" id="{ADC7DB6E-89B0-468C-D939-46DD34D86D02}"/>
              </a:ext>
            </a:extLst>
          </p:cNvPr>
          <p:cNvSpPr/>
          <p:nvPr/>
        </p:nvSpPr>
        <p:spPr>
          <a:xfrm>
            <a:off x="502920" y="3611879"/>
            <a:ext cx="2606040" cy="73152"/>
          </a:xfrm>
          <a:prstGeom prst="rect">
            <a:avLst/>
          </a:prstGeom>
          <a:solidFill>
            <a:srgbClr val="00A9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solidFill>
                <a:schemeClr val="tx1"/>
              </a:solidFill>
            </a:endParaRPr>
          </a:p>
        </p:txBody>
      </p:sp>
      <p:sp>
        <p:nvSpPr>
          <p:cNvPr id="65" name="TextBox 64">
            <a:extLst>
              <a:ext uri="{FF2B5EF4-FFF2-40B4-BE49-F238E27FC236}">
                <a16:creationId xmlns:a16="http://schemas.microsoft.com/office/drawing/2014/main" id="{61E7CD26-2134-681F-0268-3696349702CD}"/>
              </a:ext>
            </a:extLst>
          </p:cNvPr>
          <p:cNvSpPr txBox="1"/>
          <p:nvPr/>
        </p:nvSpPr>
        <p:spPr>
          <a:xfrm>
            <a:off x="649224" y="3776471"/>
            <a:ext cx="1844544" cy="276999"/>
          </a:xfrm>
          <a:prstGeom prst="rect">
            <a:avLst/>
          </a:prstGeom>
          <a:noFill/>
        </p:spPr>
        <p:txBody>
          <a:bodyPr wrap="none" lIns="45720" rIns="45720" anchor="t">
            <a:spAutoFit/>
          </a:bodyPr>
          <a:lstStyle/>
          <a:p>
            <a:pPr algn="l">
              <a:defRPr sz="1100" b="1">
                <a:solidFill>
                  <a:srgbClr val="17365D"/>
                </a:solidFill>
                <a:latin typeface="Aptos"/>
              </a:defRPr>
            </a:pPr>
            <a:r>
              <a:rPr sz="1200"/>
              <a:t>5  SLEEP &amp; WORK HABITS</a:t>
            </a:r>
          </a:p>
        </p:txBody>
      </p:sp>
      <p:sp>
        <p:nvSpPr>
          <p:cNvPr id="67" name="TextBox 66">
            <a:extLst>
              <a:ext uri="{FF2B5EF4-FFF2-40B4-BE49-F238E27FC236}">
                <a16:creationId xmlns:a16="http://schemas.microsoft.com/office/drawing/2014/main" id="{4CB33B67-016C-9F8A-303C-F664F6614DD6}"/>
              </a:ext>
            </a:extLst>
          </p:cNvPr>
          <p:cNvSpPr txBox="1"/>
          <p:nvPr/>
        </p:nvSpPr>
        <p:spPr>
          <a:xfrm>
            <a:off x="667512" y="4178807"/>
            <a:ext cx="2249975" cy="246221"/>
          </a:xfrm>
          <a:prstGeom prst="rect">
            <a:avLst/>
          </a:prstGeom>
          <a:noFill/>
        </p:spPr>
        <p:txBody>
          <a:bodyPr wrap="none" lIns="45720" rIns="45720" anchor="t">
            <a:spAutoFit/>
          </a:bodyPr>
          <a:lstStyle/>
          <a:p>
            <a:pPr algn="l">
              <a:defRPr sz="950" b="0">
                <a:solidFill>
                  <a:srgbClr val="222222"/>
                </a:solidFill>
                <a:latin typeface="Aptos"/>
              </a:defRPr>
            </a:pPr>
            <a:r>
              <a:rPr sz="1000"/>
              <a:t>• Cutting sleep short for work demands</a:t>
            </a:r>
          </a:p>
        </p:txBody>
      </p:sp>
      <p:sp>
        <p:nvSpPr>
          <p:cNvPr id="69" name="TextBox 68">
            <a:extLst>
              <a:ext uri="{FF2B5EF4-FFF2-40B4-BE49-F238E27FC236}">
                <a16:creationId xmlns:a16="http://schemas.microsoft.com/office/drawing/2014/main" id="{65C79ED9-1C55-08DE-1D10-84F60EE0C06D}"/>
              </a:ext>
            </a:extLst>
          </p:cNvPr>
          <p:cNvSpPr txBox="1"/>
          <p:nvPr/>
        </p:nvSpPr>
        <p:spPr>
          <a:xfrm>
            <a:off x="667512" y="4526279"/>
            <a:ext cx="2360583" cy="246221"/>
          </a:xfrm>
          <a:prstGeom prst="rect">
            <a:avLst/>
          </a:prstGeom>
          <a:noFill/>
        </p:spPr>
        <p:txBody>
          <a:bodyPr wrap="none" lIns="45720" rIns="45720" anchor="t">
            <a:spAutoFit/>
          </a:bodyPr>
          <a:lstStyle/>
          <a:p>
            <a:pPr algn="l">
              <a:defRPr sz="950" b="0">
                <a:solidFill>
                  <a:srgbClr val="222222"/>
                </a:solidFill>
                <a:latin typeface="Aptos"/>
              </a:defRPr>
            </a:pPr>
            <a:r>
              <a:rPr sz="1000"/>
              <a:t>• Checking work emails/messages in bed</a:t>
            </a:r>
          </a:p>
        </p:txBody>
      </p:sp>
      <p:sp>
        <p:nvSpPr>
          <p:cNvPr id="71" name="Rounded Rectangle 35">
            <a:extLst>
              <a:ext uri="{FF2B5EF4-FFF2-40B4-BE49-F238E27FC236}">
                <a16:creationId xmlns:a16="http://schemas.microsoft.com/office/drawing/2014/main" id="{5331A9B0-1644-1620-A6FB-18084AF5CBBE}"/>
              </a:ext>
            </a:extLst>
          </p:cNvPr>
          <p:cNvSpPr/>
          <p:nvPr/>
        </p:nvSpPr>
        <p:spPr>
          <a:xfrm>
            <a:off x="3337560" y="3611879"/>
            <a:ext cx="2606040" cy="1965960"/>
          </a:xfrm>
          <a:prstGeom prst="roundRect">
            <a:avLst/>
          </a:prstGeom>
          <a:solidFill>
            <a:srgbClr val="FFFFFF"/>
          </a:solidFill>
          <a:ln>
            <a:solidFill>
              <a:srgbClr val="D8E0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solidFill>
                <a:schemeClr val="tx1"/>
              </a:solidFill>
            </a:endParaRPr>
          </a:p>
        </p:txBody>
      </p:sp>
      <p:sp>
        <p:nvSpPr>
          <p:cNvPr id="73" name="Rectangle 72">
            <a:extLst>
              <a:ext uri="{FF2B5EF4-FFF2-40B4-BE49-F238E27FC236}">
                <a16:creationId xmlns:a16="http://schemas.microsoft.com/office/drawing/2014/main" id="{224DA671-0913-8524-5108-CA8D1A9022D4}"/>
              </a:ext>
            </a:extLst>
          </p:cNvPr>
          <p:cNvSpPr/>
          <p:nvPr/>
        </p:nvSpPr>
        <p:spPr>
          <a:xfrm>
            <a:off x="3337560" y="3611879"/>
            <a:ext cx="2606040" cy="73152"/>
          </a:xfrm>
          <a:prstGeom prst="rect">
            <a:avLst/>
          </a:prstGeom>
          <a:solidFill>
            <a:srgbClr val="00A9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solidFill>
                <a:schemeClr val="tx1"/>
              </a:solidFill>
            </a:endParaRPr>
          </a:p>
        </p:txBody>
      </p:sp>
      <p:sp>
        <p:nvSpPr>
          <p:cNvPr id="75" name="TextBox 74">
            <a:extLst>
              <a:ext uri="{FF2B5EF4-FFF2-40B4-BE49-F238E27FC236}">
                <a16:creationId xmlns:a16="http://schemas.microsoft.com/office/drawing/2014/main" id="{2CC071CC-45D4-76C5-1EE8-843BCEB33F5C}"/>
              </a:ext>
            </a:extLst>
          </p:cNvPr>
          <p:cNvSpPr txBox="1"/>
          <p:nvPr/>
        </p:nvSpPr>
        <p:spPr>
          <a:xfrm>
            <a:off x="3483864" y="3776471"/>
            <a:ext cx="1964127" cy="276999"/>
          </a:xfrm>
          <a:prstGeom prst="rect">
            <a:avLst/>
          </a:prstGeom>
          <a:noFill/>
        </p:spPr>
        <p:txBody>
          <a:bodyPr wrap="none" lIns="45720" rIns="45720" anchor="t">
            <a:spAutoFit/>
          </a:bodyPr>
          <a:lstStyle/>
          <a:p>
            <a:pPr algn="l">
              <a:defRPr sz="1100" b="1">
                <a:solidFill>
                  <a:srgbClr val="17365D"/>
                </a:solidFill>
                <a:latin typeface="Aptos"/>
              </a:defRPr>
            </a:pPr>
            <a:r>
              <a:rPr sz="1200"/>
              <a:t>6  SCREENING &amp; BARRIERS</a:t>
            </a:r>
          </a:p>
        </p:txBody>
      </p:sp>
      <p:sp>
        <p:nvSpPr>
          <p:cNvPr id="77" name="TextBox 76">
            <a:extLst>
              <a:ext uri="{FF2B5EF4-FFF2-40B4-BE49-F238E27FC236}">
                <a16:creationId xmlns:a16="http://schemas.microsoft.com/office/drawing/2014/main" id="{1D7D5899-8BF8-5370-AFC1-B1FCB671B95E}"/>
              </a:ext>
            </a:extLst>
          </p:cNvPr>
          <p:cNvSpPr txBox="1"/>
          <p:nvPr/>
        </p:nvSpPr>
        <p:spPr>
          <a:xfrm>
            <a:off x="3502153" y="4178807"/>
            <a:ext cx="2387204" cy="400110"/>
          </a:xfrm>
          <a:prstGeom prst="rect">
            <a:avLst/>
          </a:prstGeom>
          <a:noFill/>
        </p:spPr>
        <p:txBody>
          <a:bodyPr wrap="square" lIns="45720" rIns="45720" anchor="t">
            <a:spAutoFit/>
          </a:bodyPr>
          <a:lstStyle/>
          <a:p>
            <a:pPr algn="l">
              <a:defRPr sz="950" b="0">
                <a:solidFill>
                  <a:srgbClr val="222222"/>
                </a:solidFill>
                <a:latin typeface="Aptos"/>
              </a:defRPr>
            </a:pPr>
            <a:r>
              <a:rPr sz="1000" dirty="0"/>
              <a:t>• Doctor discussion, tracker/wearable, sleep study, prior diagnosis</a:t>
            </a:r>
          </a:p>
        </p:txBody>
      </p:sp>
      <p:sp>
        <p:nvSpPr>
          <p:cNvPr id="79" name="TextBox 78">
            <a:extLst>
              <a:ext uri="{FF2B5EF4-FFF2-40B4-BE49-F238E27FC236}">
                <a16:creationId xmlns:a16="http://schemas.microsoft.com/office/drawing/2014/main" id="{400B8439-C607-87D2-35CB-55610CEEA412}"/>
              </a:ext>
            </a:extLst>
          </p:cNvPr>
          <p:cNvSpPr txBox="1"/>
          <p:nvPr/>
        </p:nvSpPr>
        <p:spPr>
          <a:xfrm>
            <a:off x="3521551" y="4572445"/>
            <a:ext cx="2785835" cy="400110"/>
          </a:xfrm>
          <a:prstGeom prst="rect">
            <a:avLst/>
          </a:prstGeom>
          <a:noFill/>
        </p:spPr>
        <p:txBody>
          <a:bodyPr wrap="square" lIns="45720" rIns="45720" anchor="t">
            <a:spAutoFit/>
          </a:bodyPr>
          <a:lstStyle/>
          <a:p>
            <a:pPr algn="l">
              <a:defRPr sz="950" b="0">
                <a:solidFill>
                  <a:srgbClr val="222222"/>
                </a:solidFill>
                <a:latin typeface="Aptos"/>
              </a:defRPr>
            </a:pPr>
            <a:r>
              <a:rPr sz="1000" dirty="0"/>
              <a:t>• Barriers: cost, access, time, seriousness, embarrassment and fear of diagnosis</a:t>
            </a:r>
          </a:p>
        </p:txBody>
      </p:sp>
      <p:sp>
        <p:nvSpPr>
          <p:cNvPr id="81" name="Rounded Rectangle 40">
            <a:extLst>
              <a:ext uri="{FF2B5EF4-FFF2-40B4-BE49-F238E27FC236}">
                <a16:creationId xmlns:a16="http://schemas.microsoft.com/office/drawing/2014/main" id="{786A2A6E-D0E0-DA94-9EF8-87939E7D5494}"/>
              </a:ext>
            </a:extLst>
          </p:cNvPr>
          <p:cNvSpPr/>
          <p:nvPr/>
        </p:nvSpPr>
        <p:spPr>
          <a:xfrm>
            <a:off x="6172200" y="3611879"/>
            <a:ext cx="2606040" cy="1965960"/>
          </a:xfrm>
          <a:prstGeom prst="roundRect">
            <a:avLst/>
          </a:prstGeom>
          <a:solidFill>
            <a:srgbClr val="FFFFFF"/>
          </a:solidFill>
          <a:ln>
            <a:solidFill>
              <a:srgbClr val="D8E0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solidFill>
                <a:schemeClr val="tx1"/>
              </a:solidFill>
            </a:endParaRPr>
          </a:p>
        </p:txBody>
      </p:sp>
      <p:sp>
        <p:nvSpPr>
          <p:cNvPr id="83" name="Rectangle 82">
            <a:extLst>
              <a:ext uri="{FF2B5EF4-FFF2-40B4-BE49-F238E27FC236}">
                <a16:creationId xmlns:a16="http://schemas.microsoft.com/office/drawing/2014/main" id="{2096E0FF-AFF4-945C-05BC-0387D1EAE833}"/>
              </a:ext>
            </a:extLst>
          </p:cNvPr>
          <p:cNvSpPr/>
          <p:nvPr/>
        </p:nvSpPr>
        <p:spPr>
          <a:xfrm>
            <a:off x="6172200" y="3611879"/>
            <a:ext cx="2606040" cy="73152"/>
          </a:xfrm>
          <a:prstGeom prst="rect">
            <a:avLst/>
          </a:prstGeom>
          <a:solidFill>
            <a:srgbClr val="00A9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solidFill>
                <a:schemeClr val="tx1"/>
              </a:solidFill>
            </a:endParaRPr>
          </a:p>
        </p:txBody>
      </p:sp>
      <p:sp>
        <p:nvSpPr>
          <p:cNvPr id="85" name="TextBox 84">
            <a:extLst>
              <a:ext uri="{FF2B5EF4-FFF2-40B4-BE49-F238E27FC236}">
                <a16:creationId xmlns:a16="http://schemas.microsoft.com/office/drawing/2014/main" id="{51F5350E-E4ED-BE96-F50E-311A118C351C}"/>
              </a:ext>
            </a:extLst>
          </p:cNvPr>
          <p:cNvSpPr txBox="1"/>
          <p:nvPr/>
        </p:nvSpPr>
        <p:spPr>
          <a:xfrm>
            <a:off x="6318504" y="3776471"/>
            <a:ext cx="1719958" cy="276999"/>
          </a:xfrm>
          <a:prstGeom prst="rect">
            <a:avLst/>
          </a:prstGeom>
          <a:noFill/>
        </p:spPr>
        <p:txBody>
          <a:bodyPr wrap="none" lIns="45720" rIns="45720" anchor="t">
            <a:spAutoFit/>
          </a:bodyPr>
          <a:lstStyle/>
          <a:p>
            <a:pPr algn="l">
              <a:defRPr sz="1100" b="1">
                <a:solidFill>
                  <a:srgbClr val="17365D"/>
                </a:solidFill>
                <a:latin typeface="Aptos"/>
              </a:defRPr>
            </a:pPr>
            <a:r>
              <a:rPr sz="1200"/>
              <a:t>7  WORKPLACE IMPACT</a:t>
            </a:r>
          </a:p>
        </p:txBody>
      </p:sp>
      <p:sp>
        <p:nvSpPr>
          <p:cNvPr id="87" name="TextBox 86">
            <a:extLst>
              <a:ext uri="{FF2B5EF4-FFF2-40B4-BE49-F238E27FC236}">
                <a16:creationId xmlns:a16="http://schemas.microsoft.com/office/drawing/2014/main" id="{EE05D3D2-5D0C-7B14-E6C1-97C031BEC021}"/>
              </a:ext>
            </a:extLst>
          </p:cNvPr>
          <p:cNvSpPr txBox="1"/>
          <p:nvPr/>
        </p:nvSpPr>
        <p:spPr>
          <a:xfrm>
            <a:off x="6358149" y="4167110"/>
            <a:ext cx="2357832" cy="400110"/>
          </a:xfrm>
          <a:prstGeom prst="rect">
            <a:avLst/>
          </a:prstGeom>
          <a:noFill/>
        </p:spPr>
        <p:txBody>
          <a:bodyPr wrap="square" lIns="45720" rIns="45720" anchor="t">
            <a:spAutoFit/>
          </a:bodyPr>
          <a:lstStyle/>
          <a:p>
            <a:pPr algn="l">
              <a:defRPr sz="950" b="0">
                <a:solidFill>
                  <a:srgbClr val="222222"/>
                </a:solidFill>
                <a:latin typeface="Aptos"/>
              </a:defRPr>
            </a:pPr>
            <a:r>
              <a:rPr sz="1000" dirty="0"/>
              <a:t>• Estimated productivity drop after poor sleep</a:t>
            </a:r>
          </a:p>
        </p:txBody>
      </p:sp>
      <p:sp>
        <p:nvSpPr>
          <p:cNvPr id="89" name="TextBox 88">
            <a:extLst>
              <a:ext uri="{FF2B5EF4-FFF2-40B4-BE49-F238E27FC236}">
                <a16:creationId xmlns:a16="http://schemas.microsoft.com/office/drawing/2014/main" id="{CBF25481-C989-7F7B-8B34-D6E93EF31912}"/>
              </a:ext>
            </a:extLst>
          </p:cNvPr>
          <p:cNvSpPr txBox="1"/>
          <p:nvPr/>
        </p:nvSpPr>
        <p:spPr>
          <a:xfrm>
            <a:off x="6336792" y="4558178"/>
            <a:ext cx="2392643" cy="246221"/>
          </a:xfrm>
          <a:prstGeom prst="rect">
            <a:avLst/>
          </a:prstGeom>
          <a:noFill/>
        </p:spPr>
        <p:txBody>
          <a:bodyPr wrap="none" lIns="45720" rIns="45720" anchor="t">
            <a:spAutoFit/>
          </a:bodyPr>
          <a:lstStyle/>
          <a:p>
            <a:pPr algn="l">
              <a:defRPr sz="950" b="0">
                <a:solidFill>
                  <a:srgbClr val="222222"/>
                </a:solidFill>
                <a:latin typeface="Aptos"/>
              </a:defRPr>
            </a:pPr>
            <a:r>
              <a:rPr sz="1000" dirty="0"/>
              <a:t>• Frequency of poor concentration / focus</a:t>
            </a:r>
          </a:p>
        </p:txBody>
      </p:sp>
      <p:sp>
        <p:nvSpPr>
          <p:cNvPr id="91" name="TextBox 90">
            <a:extLst>
              <a:ext uri="{FF2B5EF4-FFF2-40B4-BE49-F238E27FC236}">
                <a16:creationId xmlns:a16="http://schemas.microsoft.com/office/drawing/2014/main" id="{270B2991-E2B8-AB49-954F-04E0AB1BD6ED}"/>
              </a:ext>
            </a:extLst>
          </p:cNvPr>
          <p:cNvSpPr txBox="1"/>
          <p:nvPr/>
        </p:nvSpPr>
        <p:spPr>
          <a:xfrm>
            <a:off x="6336792" y="4863118"/>
            <a:ext cx="2193870" cy="246221"/>
          </a:xfrm>
          <a:prstGeom prst="rect">
            <a:avLst/>
          </a:prstGeom>
          <a:noFill/>
        </p:spPr>
        <p:txBody>
          <a:bodyPr wrap="none" lIns="45720" rIns="45720" anchor="t">
            <a:spAutoFit/>
          </a:bodyPr>
          <a:lstStyle/>
          <a:p>
            <a:pPr algn="l">
              <a:defRPr sz="950" b="0">
                <a:solidFill>
                  <a:srgbClr val="222222"/>
                </a:solidFill>
                <a:latin typeface="Aptos"/>
              </a:defRPr>
            </a:pPr>
            <a:r>
              <a:rPr sz="1000" dirty="0"/>
              <a:t>• Irritability, low mood or short temper</a:t>
            </a:r>
          </a:p>
        </p:txBody>
      </p:sp>
      <p:sp>
        <p:nvSpPr>
          <p:cNvPr id="93" name="Rounded Rectangle 46">
            <a:extLst>
              <a:ext uri="{FF2B5EF4-FFF2-40B4-BE49-F238E27FC236}">
                <a16:creationId xmlns:a16="http://schemas.microsoft.com/office/drawing/2014/main" id="{02658C39-BB1C-4E8F-9839-FF431FD90C58}"/>
              </a:ext>
            </a:extLst>
          </p:cNvPr>
          <p:cNvSpPr/>
          <p:nvPr/>
        </p:nvSpPr>
        <p:spPr>
          <a:xfrm>
            <a:off x="8997217" y="3611879"/>
            <a:ext cx="2606040" cy="1965960"/>
          </a:xfrm>
          <a:prstGeom prst="roundRect">
            <a:avLst/>
          </a:prstGeom>
          <a:solidFill>
            <a:srgbClr val="FFFFFF"/>
          </a:solidFill>
          <a:ln>
            <a:solidFill>
              <a:srgbClr val="D8E0E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solidFill>
                <a:schemeClr val="tx1"/>
              </a:solidFill>
            </a:endParaRPr>
          </a:p>
        </p:txBody>
      </p:sp>
      <p:sp>
        <p:nvSpPr>
          <p:cNvPr id="95" name="Rectangle 94">
            <a:extLst>
              <a:ext uri="{FF2B5EF4-FFF2-40B4-BE49-F238E27FC236}">
                <a16:creationId xmlns:a16="http://schemas.microsoft.com/office/drawing/2014/main" id="{DD8BDDB3-222C-4134-B22C-EEAD75C6952A}"/>
              </a:ext>
            </a:extLst>
          </p:cNvPr>
          <p:cNvSpPr/>
          <p:nvPr/>
        </p:nvSpPr>
        <p:spPr>
          <a:xfrm>
            <a:off x="9006840" y="3611879"/>
            <a:ext cx="2606040" cy="73152"/>
          </a:xfrm>
          <a:prstGeom prst="rect">
            <a:avLst/>
          </a:prstGeom>
          <a:solidFill>
            <a:srgbClr val="00A9C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000">
              <a:solidFill>
                <a:schemeClr val="tx1"/>
              </a:solidFill>
            </a:endParaRPr>
          </a:p>
        </p:txBody>
      </p:sp>
      <p:sp>
        <p:nvSpPr>
          <p:cNvPr id="97" name="TextBox 96">
            <a:extLst>
              <a:ext uri="{FF2B5EF4-FFF2-40B4-BE49-F238E27FC236}">
                <a16:creationId xmlns:a16="http://schemas.microsoft.com/office/drawing/2014/main" id="{B63BD3BE-AC22-C144-FAA2-1CDB20CB216E}"/>
              </a:ext>
            </a:extLst>
          </p:cNvPr>
          <p:cNvSpPr txBox="1"/>
          <p:nvPr/>
        </p:nvSpPr>
        <p:spPr>
          <a:xfrm>
            <a:off x="9153144" y="3776471"/>
            <a:ext cx="1710789" cy="276999"/>
          </a:xfrm>
          <a:prstGeom prst="rect">
            <a:avLst/>
          </a:prstGeom>
          <a:noFill/>
        </p:spPr>
        <p:txBody>
          <a:bodyPr wrap="none" lIns="45720" rIns="45720" anchor="t">
            <a:spAutoFit/>
          </a:bodyPr>
          <a:lstStyle/>
          <a:p>
            <a:pPr algn="l">
              <a:defRPr sz="1100" b="1">
                <a:solidFill>
                  <a:srgbClr val="17365D"/>
                </a:solidFill>
                <a:latin typeface="Aptos"/>
              </a:defRPr>
            </a:pPr>
            <a:r>
              <a:rPr sz="1200"/>
              <a:t>8  EMPLOYER SUPPORT</a:t>
            </a:r>
          </a:p>
        </p:txBody>
      </p:sp>
      <p:sp>
        <p:nvSpPr>
          <p:cNvPr id="99" name="TextBox 98">
            <a:extLst>
              <a:ext uri="{FF2B5EF4-FFF2-40B4-BE49-F238E27FC236}">
                <a16:creationId xmlns:a16="http://schemas.microsoft.com/office/drawing/2014/main" id="{B8753F19-423B-6A17-042F-575870AACF78}"/>
              </a:ext>
            </a:extLst>
          </p:cNvPr>
          <p:cNvSpPr txBox="1"/>
          <p:nvPr/>
        </p:nvSpPr>
        <p:spPr>
          <a:xfrm>
            <a:off x="9171432" y="4178807"/>
            <a:ext cx="2158604" cy="246221"/>
          </a:xfrm>
          <a:prstGeom prst="rect">
            <a:avLst/>
          </a:prstGeom>
          <a:noFill/>
        </p:spPr>
        <p:txBody>
          <a:bodyPr wrap="none" lIns="45720" rIns="45720" anchor="t">
            <a:spAutoFit/>
          </a:bodyPr>
          <a:lstStyle/>
          <a:p>
            <a:pPr algn="l">
              <a:defRPr sz="950" b="0">
                <a:solidFill>
                  <a:srgbClr val="222222"/>
                </a:solidFill>
                <a:latin typeface="Aptos"/>
              </a:defRPr>
            </a:pPr>
            <a:r>
              <a:rPr sz="1000"/>
              <a:t>• Sleep health education / workshops</a:t>
            </a:r>
          </a:p>
        </p:txBody>
      </p:sp>
      <p:sp>
        <p:nvSpPr>
          <p:cNvPr id="101" name="TextBox 100">
            <a:extLst>
              <a:ext uri="{FF2B5EF4-FFF2-40B4-BE49-F238E27FC236}">
                <a16:creationId xmlns:a16="http://schemas.microsoft.com/office/drawing/2014/main" id="{B5025DA5-2D1B-9257-6E97-5BE93D30B77E}"/>
              </a:ext>
            </a:extLst>
          </p:cNvPr>
          <p:cNvSpPr txBox="1"/>
          <p:nvPr/>
        </p:nvSpPr>
        <p:spPr>
          <a:xfrm>
            <a:off x="9171432" y="4449327"/>
            <a:ext cx="2160207" cy="246221"/>
          </a:xfrm>
          <a:prstGeom prst="rect">
            <a:avLst/>
          </a:prstGeom>
          <a:noFill/>
        </p:spPr>
        <p:txBody>
          <a:bodyPr wrap="none" lIns="45720" rIns="45720" anchor="t">
            <a:spAutoFit/>
          </a:bodyPr>
          <a:lstStyle/>
          <a:p>
            <a:pPr algn="l">
              <a:defRPr sz="950" b="0">
                <a:solidFill>
                  <a:srgbClr val="222222"/>
                </a:solidFill>
                <a:latin typeface="Aptos"/>
              </a:defRPr>
            </a:pPr>
            <a:r>
              <a:rPr sz="1000" dirty="0"/>
              <a:t>• </a:t>
            </a:r>
            <a:r>
              <a:rPr sz="1000" dirty="0" err="1"/>
              <a:t>Subsidised</a:t>
            </a:r>
            <a:r>
              <a:rPr sz="1000" dirty="0"/>
              <a:t> sleep screening / testing</a:t>
            </a:r>
          </a:p>
        </p:txBody>
      </p:sp>
      <p:sp>
        <p:nvSpPr>
          <p:cNvPr id="103" name="TextBox 102">
            <a:extLst>
              <a:ext uri="{FF2B5EF4-FFF2-40B4-BE49-F238E27FC236}">
                <a16:creationId xmlns:a16="http://schemas.microsoft.com/office/drawing/2014/main" id="{C424FA72-6A2D-7738-A167-EE0C05573B85}"/>
              </a:ext>
            </a:extLst>
          </p:cNvPr>
          <p:cNvSpPr txBox="1"/>
          <p:nvPr/>
        </p:nvSpPr>
        <p:spPr>
          <a:xfrm>
            <a:off x="9142577" y="4745069"/>
            <a:ext cx="951543" cy="246221"/>
          </a:xfrm>
          <a:prstGeom prst="rect">
            <a:avLst/>
          </a:prstGeom>
          <a:noFill/>
        </p:spPr>
        <p:txBody>
          <a:bodyPr wrap="none" lIns="45720" rIns="45720" anchor="t">
            <a:spAutoFit/>
          </a:bodyPr>
          <a:lstStyle/>
          <a:p>
            <a:pPr algn="l">
              <a:defRPr sz="950" b="0">
                <a:solidFill>
                  <a:srgbClr val="222222"/>
                </a:solidFill>
                <a:latin typeface="Aptos"/>
              </a:defRPr>
            </a:pPr>
            <a:r>
              <a:rPr sz="1000" dirty="0"/>
              <a:t>• Flexible hours</a:t>
            </a:r>
          </a:p>
        </p:txBody>
      </p:sp>
      <p:sp>
        <p:nvSpPr>
          <p:cNvPr id="105" name="TextBox 104">
            <a:extLst>
              <a:ext uri="{FF2B5EF4-FFF2-40B4-BE49-F238E27FC236}">
                <a16:creationId xmlns:a16="http://schemas.microsoft.com/office/drawing/2014/main" id="{55B39A4A-6232-A510-B554-107EAB11D078}"/>
              </a:ext>
            </a:extLst>
          </p:cNvPr>
          <p:cNvSpPr txBox="1"/>
          <p:nvPr/>
        </p:nvSpPr>
        <p:spPr>
          <a:xfrm>
            <a:off x="9171432" y="5029832"/>
            <a:ext cx="1089401" cy="246221"/>
          </a:xfrm>
          <a:prstGeom prst="rect">
            <a:avLst/>
          </a:prstGeom>
          <a:noFill/>
        </p:spPr>
        <p:txBody>
          <a:bodyPr wrap="none" lIns="45720" rIns="45720" anchor="t">
            <a:spAutoFit/>
          </a:bodyPr>
          <a:lstStyle/>
          <a:p>
            <a:pPr algn="l">
              <a:defRPr sz="950" b="0">
                <a:solidFill>
                  <a:srgbClr val="222222"/>
                </a:solidFill>
                <a:latin typeface="Aptos"/>
              </a:defRPr>
            </a:pPr>
            <a:r>
              <a:rPr sz="1000" dirty="0"/>
              <a:t>• Quiet rest space</a:t>
            </a:r>
          </a:p>
        </p:txBody>
      </p:sp>
      <p:sp>
        <p:nvSpPr>
          <p:cNvPr id="107" name="TextBox 106">
            <a:extLst>
              <a:ext uri="{FF2B5EF4-FFF2-40B4-BE49-F238E27FC236}">
                <a16:creationId xmlns:a16="http://schemas.microsoft.com/office/drawing/2014/main" id="{9397ECF7-0D6C-4DA6-6C00-609D313F6F90}"/>
              </a:ext>
            </a:extLst>
          </p:cNvPr>
          <p:cNvSpPr txBox="1"/>
          <p:nvPr/>
        </p:nvSpPr>
        <p:spPr>
          <a:xfrm>
            <a:off x="530352" y="5788151"/>
            <a:ext cx="7943841" cy="230832"/>
          </a:xfrm>
          <a:prstGeom prst="rect">
            <a:avLst/>
          </a:prstGeom>
          <a:noFill/>
        </p:spPr>
        <p:txBody>
          <a:bodyPr wrap="none" lIns="45720" rIns="45720" anchor="t">
            <a:spAutoFit/>
          </a:bodyPr>
          <a:lstStyle/>
          <a:p>
            <a:pPr algn="l">
              <a:defRPr sz="850" b="0">
                <a:solidFill>
                  <a:srgbClr val="666666"/>
                </a:solidFill>
                <a:latin typeface="Aptos"/>
              </a:defRPr>
            </a:pPr>
            <a:r>
              <a:rPr sz="900">
                <a:solidFill>
                  <a:schemeClr val="bg1"/>
                </a:solidFill>
              </a:rPr>
              <a:t>Response formats included single select, multi-select and open response. OSA risk indicators were captured through symptom and physical-factor questions.</a:t>
            </a:r>
          </a:p>
        </p:txBody>
      </p:sp>
    </p:spTree>
    <p:extLst>
      <p:ext uri="{BB962C8B-B14F-4D97-AF65-F5344CB8AC3E}">
        <p14:creationId xmlns:p14="http://schemas.microsoft.com/office/powerpoint/2010/main" val="298593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oogle Shape;684;p30">
            <a:extLst>
              <a:ext uri="{FF2B5EF4-FFF2-40B4-BE49-F238E27FC236}">
                <a16:creationId xmlns:a16="http://schemas.microsoft.com/office/drawing/2014/main" id="{A00A176D-6487-D389-90CF-2925751EC18B}"/>
              </a:ext>
            </a:extLst>
          </p:cNvPr>
          <p:cNvGraphicFramePr/>
          <p:nvPr>
            <p:extLst>
              <p:ext uri="{D42A27DB-BD31-4B8C-83A1-F6EECF244321}">
                <p14:modId xmlns:p14="http://schemas.microsoft.com/office/powerpoint/2010/main" val="4244019253"/>
              </p:ext>
            </p:extLst>
          </p:nvPr>
        </p:nvGraphicFramePr>
        <p:xfrm>
          <a:off x="235716" y="1080341"/>
          <a:ext cx="11269521" cy="5080906"/>
        </p:xfrm>
        <a:graphic>
          <a:graphicData uri="http://schemas.openxmlformats.org/drawingml/2006/table">
            <a:tbl>
              <a:tblPr>
                <a:noFill/>
              </a:tblPr>
              <a:tblGrid>
                <a:gridCol w="3756507">
                  <a:extLst>
                    <a:ext uri="{9D8B030D-6E8A-4147-A177-3AD203B41FA5}">
                      <a16:colId xmlns:a16="http://schemas.microsoft.com/office/drawing/2014/main" val="20000"/>
                    </a:ext>
                  </a:extLst>
                </a:gridCol>
                <a:gridCol w="3756507">
                  <a:extLst>
                    <a:ext uri="{9D8B030D-6E8A-4147-A177-3AD203B41FA5}">
                      <a16:colId xmlns:a16="http://schemas.microsoft.com/office/drawing/2014/main" val="20002"/>
                    </a:ext>
                  </a:extLst>
                </a:gridCol>
                <a:gridCol w="3756507">
                  <a:extLst>
                    <a:ext uri="{9D8B030D-6E8A-4147-A177-3AD203B41FA5}">
                      <a16:colId xmlns:a16="http://schemas.microsoft.com/office/drawing/2014/main" val="4087872375"/>
                    </a:ext>
                  </a:extLst>
                </a:gridCol>
              </a:tblGrid>
              <a:tr h="1270227">
                <a:tc rowSpan="2">
                  <a:txBody>
                    <a:bodyPr/>
                    <a:lstStyle/>
                    <a:p>
                      <a:pPr marL="0" marR="0" lvl="0" indent="0" algn="ctr" rtl="0">
                        <a:spcBef>
                          <a:spcPts val="0"/>
                        </a:spcBef>
                        <a:spcAft>
                          <a:spcPts val="0"/>
                        </a:spcAft>
                        <a:buNone/>
                      </a:pPr>
                      <a:r>
                        <a:rPr lang="en-US" sz="1500" b="0" u="none" strike="noStrike" cap="none" dirty="0">
                          <a:solidFill>
                            <a:schemeClr val="bg2">
                              <a:lumMod val="90000"/>
                            </a:schemeClr>
                          </a:solidFill>
                          <a:latin typeface="Lato Black"/>
                          <a:ea typeface="Lato Black"/>
                          <a:cs typeface="Lato Black"/>
                          <a:sym typeface="Lato Black"/>
                        </a:rPr>
                        <a:t>Gender</a:t>
                      </a:r>
                    </a:p>
                  </a:txBody>
                  <a:tcPr marL="91451" marR="91451" marT="45725" marB="45725">
                    <a:lnL w="9525" cap="flat" cmpd="sng">
                      <a:solidFill>
                        <a:srgbClr val="000000">
                          <a:alpha val="0"/>
                        </a:srgbClr>
                      </a:solidFill>
                      <a:prstDash val="solid"/>
                      <a:round/>
                      <a:headEnd type="none" w="sm" len="sm"/>
                      <a:tailEnd type="none" w="sm" len="sm"/>
                    </a:lnL>
                    <a:lnR w="9525" cap="flat" cmpd="sng">
                      <a:solidFill>
                        <a:srgbClr val="C0D5DA"/>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rowSpan="2">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500" b="0" u="none" strike="noStrike" cap="none" dirty="0">
                          <a:solidFill>
                            <a:schemeClr val="bg2">
                              <a:lumMod val="90000"/>
                            </a:schemeClr>
                          </a:solidFill>
                          <a:latin typeface="Lato Black"/>
                          <a:ea typeface="Lato Black"/>
                          <a:cs typeface="Lato Black"/>
                          <a:sym typeface="Lato Black"/>
                        </a:rPr>
                        <a:t>Age Group</a:t>
                      </a:r>
                    </a:p>
                    <a:p>
                      <a:pPr marL="0" marR="0" lvl="0" indent="0" algn="ctr" rtl="0">
                        <a:spcBef>
                          <a:spcPts val="0"/>
                        </a:spcBef>
                        <a:spcAft>
                          <a:spcPts val="0"/>
                        </a:spcAft>
                        <a:buNone/>
                      </a:pPr>
                      <a:endParaRPr lang="en-US" sz="1500" b="0" u="none" strike="noStrike" cap="none" dirty="0">
                        <a:solidFill>
                          <a:schemeClr val="dk1"/>
                        </a:solidFill>
                        <a:latin typeface="Lato Black"/>
                        <a:ea typeface="Lato Black"/>
                        <a:cs typeface="Lato Black"/>
                        <a:sym typeface="Lato Black"/>
                      </a:endParaRPr>
                    </a:p>
                  </a:txBody>
                  <a:tcPr marL="91451" marR="91451" marT="45725" marB="45725">
                    <a:lnL w="9525" cap="flat" cmpd="sng" algn="ctr">
                      <a:solidFill>
                        <a:srgbClr val="C0D5DA"/>
                      </a:solidFill>
                      <a:prstDash val="solid"/>
                      <a:round/>
                      <a:headEnd type="none" w="sm" len="sm"/>
                      <a:tailEnd type="none" w="sm" len="sm"/>
                    </a:lnL>
                    <a:lnR w="9525" cap="flat" cmpd="sng" algn="ctr">
                      <a:solidFill>
                        <a:srgbClr val="C0D5DA"/>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en-US" sz="1500" b="0" u="none" strike="noStrike" cap="none" dirty="0">
                          <a:solidFill>
                            <a:schemeClr val="bg2">
                              <a:lumMod val="90000"/>
                            </a:schemeClr>
                          </a:solidFill>
                          <a:latin typeface="Lato Black"/>
                          <a:ea typeface="Lato Black"/>
                          <a:cs typeface="Lato Black"/>
                          <a:sym typeface="Lato Black"/>
                        </a:rPr>
                        <a:t>Ethnicity</a:t>
                      </a:r>
                    </a:p>
                    <a:p>
                      <a:pPr marL="0" marR="0" lvl="0" indent="0" algn="ctr" rtl="0">
                        <a:spcBef>
                          <a:spcPts val="0"/>
                        </a:spcBef>
                        <a:spcAft>
                          <a:spcPts val="0"/>
                        </a:spcAft>
                        <a:buNone/>
                      </a:pPr>
                      <a:endParaRPr lang="en-US" sz="1500" b="0" u="none" strike="noStrike" cap="none" dirty="0">
                        <a:solidFill>
                          <a:schemeClr val="dk1"/>
                        </a:solidFill>
                        <a:latin typeface="Lato Black"/>
                        <a:ea typeface="Lato Black"/>
                        <a:cs typeface="Lato Black"/>
                        <a:sym typeface="Lato Black"/>
                      </a:endParaRPr>
                    </a:p>
                  </a:txBody>
                  <a:tcPr marL="91451" marR="91451" marT="45725" marB="45725">
                    <a:lnL w="9525" cap="flat" cmpd="sng">
                      <a:solidFill>
                        <a:srgbClr val="C0D5DA"/>
                      </a:solidFill>
                      <a:prstDash val="solid"/>
                      <a:round/>
                      <a:headEnd type="none" w="sm" len="sm"/>
                      <a:tailEnd type="none" w="sm" len="sm"/>
                    </a:lnL>
                    <a:lnR w="12700" cap="flat" cmpd="sng" algn="ctr">
                      <a:noFill/>
                      <a:prstDash val="solid"/>
                      <a:round/>
                      <a:headEnd type="none" w="med" len="med"/>
                      <a:tailEnd type="none" w="med" len="med"/>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1270227">
                <a:tc vMerge="1">
                  <a:txBody>
                    <a:bodyPr/>
                    <a:lstStyle/>
                    <a:p>
                      <a:endParaRPr lang="en-SG"/>
                    </a:p>
                  </a:txBody>
                  <a:tcPr/>
                </a:tc>
                <a:tc vMerge="1">
                  <a:txBody>
                    <a:bodyPr/>
                    <a:lstStyle/>
                    <a:p>
                      <a:endParaRPr lang="en-SG"/>
                    </a:p>
                  </a:txBody>
                  <a:tcPr/>
                </a:tc>
                <a:tc>
                  <a:txBody>
                    <a:bodyPr/>
                    <a:lstStyle/>
                    <a:p>
                      <a:pPr marL="0" marR="0" lvl="0" indent="0" algn="ctr" rtl="0">
                        <a:spcBef>
                          <a:spcPts val="0"/>
                        </a:spcBef>
                        <a:spcAft>
                          <a:spcPts val="0"/>
                        </a:spcAft>
                        <a:buNone/>
                      </a:pPr>
                      <a:endParaRPr lang="en-US" sz="1500" b="0" u="none" strike="noStrike" cap="none" dirty="0">
                        <a:solidFill>
                          <a:schemeClr val="dk1"/>
                        </a:solidFill>
                        <a:latin typeface="Lato Black"/>
                        <a:ea typeface="Lato Black"/>
                        <a:cs typeface="Lato Black"/>
                        <a:sym typeface="Lato Black"/>
                      </a:endParaRPr>
                    </a:p>
                  </a:txBody>
                  <a:tcPr marL="91451" marR="91451" marT="45725" marB="45725">
                    <a:lnL w="9525" cap="flat" cmpd="sng" algn="ctr">
                      <a:solidFill>
                        <a:srgbClr val="C0D5DA"/>
                      </a:solidFill>
                      <a:prstDash val="solid"/>
                      <a:round/>
                      <a:headEnd type="none" w="sm" len="sm"/>
                      <a:tailEnd type="none" w="sm" len="sm"/>
                    </a:lnL>
                    <a:lnR w="12700" cap="flat" cmpd="sng" algn="ctr">
                      <a:noFill/>
                      <a:prstDash val="solid"/>
                      <a:round/>
                      <a:headEnd type="none" w="med" len="med"/>
                      <a:tailEnd type="none" w="med" len="med"/>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2799965013"/>
                  </a:ext>
                </a:extLst>
              </a:tr>
              <a:tr h="2540452">
                <a:tc>
                  <a:txBody>
                    <a:bodyPr/>
                    <a:lstStyle/>
                    <a:p>
                      <a:pPr marL="0" marR="0" lvl="0" indent="0" algn="ctr" rtl="0">
                        <a:spcBef>
                          <a:spcPts val="0"/>
                        </a:spcBef>
                        <a:spcAft>
                          <a:spcPts val="0"/>
                        </a:spcAft>
                        <a:buNone/>
                      </a:pPr>
                      <a:r>
                        <a:rPr lang="en-US" sz="1500" b="0" u="none" strike="noStrike" cap="none" dirty="0">
                          <a:solidFill>
                            <a:schemeClr val="bg2">
                              <a:lumMod val="90000"/>
                            </a:schemeClr>
                          </a:solidFill>
                          <a:latin typeface="Lato Black"/>
                          <a:ea typeface="Lato Black"/>
                          <a:cs typeface="Lato Black"/>
                          <a:sym typeface="Lato Black"/>
                        </a:rPr>
                        <a:t>Highest Education</a:t>
                      </a:r>
                    </a:p>
                  </a:txBody>
                  <a:tcPr marL="91451" marR="91451" marT="45725" marB="45725">
                    <a:lnL w="9525" cap="flat" cmpd="sng">
                      <a:solidFill>
                        <a:srgbClr val="000000">
                          <a:alpha val="0"/>
                        </a:srgbClr>
                      </a:solidFill>
                      <a:prstDash val="solid"/>
                      <a:round/>
                      <a:headEnd type="none" w="sm" len="sm"/>
                      <a:tailEnd type="none" w="sm" len="sm"/>
                    </a:lnL>
                    <a:lnR w="9525" cap="flat" cmpd="sng" algn="ctr">
                      <a:solidFill>
                        <a:srgbClr val="C0D5DA"/>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500" b="0" u="none" strike="noStrike" cap="none" dirty="0">
                          <a:solidFill>
                            <a:schemeClr val="bg2">
                              <a:lumMod val="90000"/>
                            </a:schemeClr>
                          </a:solidFill>
                          <a:latin typeface="Lato Black"/>
                          <a:ea typeface="Lato Black"/>
                          <a:cs typeface="Lato Black"/>
                          <a:sym typeface="Lato Black"/>
                        </a:rPr>
                        <a:t>Office Situation</a:t>
                      </a:r>
                    </a:p>
                  </a:txBody>
                  <a:tcPr marL="91451" marR="91451" marT="45725" marB="45725">
                    <a:lnL w="9525" cap="flat" cmpd="sng" algn="ctr">
                      <a:solidFill>
                        <a:srgbClr val="C0D5DA"/>
                      </a:solidFill>
                      <a:prstDash val="solid"/>
                      <a:round/>
                      <a:headEnd type="none" w="sm" len="sm"/>
                      <a:tailEnd type="none" w="sm" len="sm"/>
                    </a:lnL>
                    <a:lnR w="9525" cap="flat" cmpd="sng" algn="ctr">
                      <a:solidFill>
                        <a:srgbClr val="C0D5DA"/>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500" b="0" u="none" strike="noStrike" cap="none" dirty="0">
                          <a:solidFill>
                            <a:schemeClr val="bg2">
                              <a:lumMod val="90000"/>
                            </a:schemeClr>
                          </a:solidFill>
                          <a:latin typeface="Lato Black"/>
                          <a:ea typeface="Lato Black"/>
                          <a:cs typeface="Lato Black"/>
                          <a:sym typeface="Lato Black"/>
                        </a:rPr>
                        <a:t>BMI Range</a:t>
                      </a:r>
                    </a:p>
                  </a:txBody>
                  <a:tcPr marL="91451" marR="91451" marT="45725" marB="45725">
                    <a:lnL w="9525" cap="flat" cmpd="sng" algn="ctr">
                      <a:solidFill>
                        <a:srgbClr val="C0D5DA"/>
                      </a:solidFill>
                      <a:prstDash val="solid"/>
                      <a:round/>
                      <a:headEnd type="none" w="sm" len="sm"/>
                      <a:tailEnd type="none" w="sm" len="sm"/>
                    </a:lnL>
                    <a:lnR w="12700" cap="flat" cmpd="sng" algn="ctr">
                      <a:noFill/>
                      <a:prstDash val="solid"/>
                      <a:round/>
                      <a:headEnd type="none" w="med" len="med"/>
                      <a:tailEnd type="none" w="med" len="med"/>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3432111784"/>
                  </a:ext>
                </a:extLst>
              </a:tr>
            </a:tbl>
          </a:graphicData>
        </a:graphic>
      </p:graphicFrame>
      <p:graphicFrame>
        <p:nvGraphicFramePr>
          <p:cNvPr id="3" name="Chart 2">
            <a:extLst>
              <a:ext uri="{FF2B5EF4-FFF2-40B4-BE49-F238E27FC236}">
                <a16:creationId xmlns:a16="http://schemas.microsoft.com/office/drawing/2014/main" id="{D7DC0B16-6AA9-9900-D6C8-42C9D55F39A3}"/>
              </a:ext>
            </a:extLst>
          </p:cNvPr>
          <p:cNvGraphicFramePr/>
          <p:nvPr>
            <p:extLst>
              <p:ext uri="{D42A27DB-BD31-4B8C-83A1-F6EECF244321}">
                <p14:modId xmlns:p14="http://schemas.microsoft.com/office/powerpoint/2010/main" val="443654219"/>
              </p:ext>
            </p:extLst>
          </p:nvPr>
        </p:nvGraphicFramePr>
        <p:xfrm>
          <a:off x="3089473" y="4160532"/>
          <a:ext cx="4339795" cy="1920213"/>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10">
            <a:extLst>
              <a:ext uri="{FF2B5EF4-FFF2-40B4-BE49-F238E27FC236}">
                <a16:creationId xmlns:a16="http://schemas.microsoft.com/office/drawing/2014/main" id="{BFD11079-D229-6B9E-972E-C03FD246678F}"/>
              </a:ext>
            </a:extLst>
          </p:cNvPr>
          <p:cNvSpPr txBox="1">
            <a:spLocks/>
          </p:cNvSpPr>
          <p:nvPr/>
        </p:nvSpPr>
        <p:spPr>
          <a:xfrm>
            <a:off x="11650676" y="6493576"/>
            <a:ext cx="274624" cy="229317"/>
          </a:xfrm>
          <a:prstGeom prst="rect">
            <a:avLst/>
          </a:prstGeom>
        </p:spPr>
        <p:txBody>
          <a:bodyP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050A44-A0DD-9948-9E3C-A4DF5343CAD7}" type="slidenum">
              <a:rPr lang="en-US" smtClean="0">
                <a:solidFill>
                  <a:schemeClr val="bg2">
                    <a:lumMod val="90000"/>
                  </a:schemeClr>
                </a:solidFill>
              </a:rPr>
              <a:pPr/>
              <a:t>4</a:t>
            </a:fld>
            <a:endParaRPr lang="en-US" dirty="0">
              <a:solidFill>
                <a:schemeClr val="bg2">
                  <a:lumMod val="90000"/>
                </a:schemeClr>
              </a:solidFill>
            </a:endParaRPr>
          </a:p>
        </p:txBody>
      </p:sp>
      <p:sp>
        <p:nvSpPr>
          <p:cNvPr id="5" name="TextBox 4">
            <a:extLst>
              <a:ext uri="{FF2B5EF4-FFF2-40B4-BE49-F238E27FC236}">
                <a16:creationId xmlns:a16="http://schemas.microsoft.com/office/drawing/2014/main" id="{383822D7-6CFA-0A8F-8255-3FD994335A3D}"/>
              </a:ext>
            </a:extLst>
          </p:cNvPr>
          <p:cNvSpPr txBox="1"/>
          <p:nvPr/>
        </p:nvSpPr>
        <p:spPr>
          <a:xfrm>
            <a:off x="8169119" y="715297"/>
            <a:ext cx="2191623" cy="914400"/>
          </a:xfrm>
          <a:prstGeom prst="rect">
            <a:avLst/>
          </a:prstGeom>
        </p:spPr>
        <p:txBody>
          <a:bodyPr wrap="none" rtlCol="0" anchor="ctr">
            <a:noAutofit/>
          </a:bodyPr>
          <a:lstStyle/>
          <a:p>
            <a:pPr algn="l"/>
            <a:endParaRPr lang="en-SG" dirty="0">
              <a:solidFill>
                <a:schemeClr val="bg2">
                  <a:lumMod val="90000"/>
                </a:schemeClr>
              </a:solidFill>
              <a:latin typeface="Lato Light" panose="020F0502020204030203" pitchFamily="34" charset="0"/>
              <a:ea typeface="Lato Light" panose="020F0502020204030203" pitchFamily="34" charset="0"/>
              <a:cs typeface="Lato Light" panose="020F0502020204030203" pitchFamily="34" charset="0"/>
            </a:endParaRPr>
          </a:p>
        </p:txBody>
      </p:sp>
      <p:graphicFrame>
        <p:nvGraphicFramePr>
          <p:cNvPr id="6" name="Chart 5">
            <a:extLst>
              <a:ext uri="{FF2B5EF4-FFF2-40B4-BE49-F238E27FC236}">
                <a16:creationId xmlns:a16="http://schemas.microsoft.com/office/drawing/2014/main" id="{50962DF5-C8CD-9DCF-2DA8-4979B848B5BB}"/>
              </a:ext>
            </a:extLst>
          </p:cNvPr>
          <p:cNvGraphicFramePr/>
          <p:nvPr>
            <p:extLst>
              <p:ext uri="{D42A27DB-BD31-4B8C-83A1-F6EECF244321}">
                <p14:modId xmlns:p14="http://schemas.microsoft.com/office/powerpoint/2010/main" val="3942648936"/>
              </p:ext>
            </p:extLst>
          </p:nvPr>
        </p:nvGraphicFramePr>
        <p:xfrm>
          <a:off x="110772" y="1537220"/>
          <a:ext cx="4537493" cy="1920214"/>
        </p:xfrm>
        <a:graphic>
          <a:graphicData uri="http://schemas.openxmlformats.org/drawingml/2006/chart">
            <c:chart xmlns:c="http://schemas.openxmlformats.org/drawingml/2006/chart" xmlns:r="http://schemas.openxmlformats.org/officeDocument/2006/relationships" r:id="rId3"/>
          </a:graphicData>
        </a:graphic>
      </p:graphicFrame>
      <p:sp>
        <p:nvSpPr>
          <p:cNvPr id="7" name="Title 4">
            <a:extLst>
              <a:ext uri="{FF2B5EF4-FFF2-40B4-BE49-F238E27FC236}">
                <a16:creationId xmlns:a16="http://schemas.microsoft.com/office/drawing/2014/main" id="{EA64B801-5BC9-28F7-2F61-2F4EDA500F26}"/>
              </a:ext>
            </a:extLst>
          </p:cNvPr>
          <p:cNvSpPr txBox="1">
            <a:spLocks/>
          </p:cNvSpPr>
          <p:nvPr/>
        </p:nvSpPr>
        <p:spPr>
          <a:xfrm>
            <a:off x="263355" y="289367"/>
            <a:ext cx="11661948" cy="739370"/>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2800" dirty="0">
                <a:solidFill>
                  <a:schemeClr val="bg2">
                    <a:lumMod val="90000"/>
                  </a:schemeClr>
                </a:solidFill>
              </a:rPr>
              <a:t>Respondent Profile</a:t>
            </a:r>
          </a:p>
        </p:txBody>
      </p:sp>
      <p:sp>
        <p:nvSpPr>
          <p:cNvPr id="8" name="Text Placeholder 2">
            <a:extLst>
              <a:ext uri="{FF2B5EF4-FFF2-40B4-BE49-F238E27FC236}">
                <a16:creationId xmlns:a16="http://schemas.microsoft.com/office/drawing/2014/main" id="{DF0DF90B-2797-CF2C-BF51-495DE1F94F95}"/>
              </a:ext>
            </a:extLst>
          </p:cNvPr>
          <p:cNvSpPr txBox="1">
            <a:spLocks/>
          </p:cNvSpPr>
          <p:nvPr/>
        </p:nvSpPr>
        <p:spPr>
          <a:xfrm>
            <a:off x="623393" y="6119283"/>
            <a:ext cx="9448801" cy="357716"/>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400" i="1" dirty="0">
                <a:solidFill>
                  <a:schemeClr val="bg2">
                    <a:lumMod val="90000"/>
                  </a:schemeClr>
                </a:solidFill>
                <a:latin typeface="Lato" panose="020F0502020204030203" pitchFamily="34" charset="0"/>
                <a:ea typeface="Lato" panose="020F0502020204030203" pitchFamily="34" charset="0"/>
                <a:cs typeface="Lato" panose="020F0502020204030203" pitchFamily="34" charset="0"/>
              </a:rPr>
              <a:t>Respondent Profile | Base: All completed respondents (n=1,000)</a:t>
            </a:r>
          </a:p>
        </p:txBody>
      </p:sp>
      <p:grpSp>
        <p:nvGrpSpPr>
          <p:cNvPr id="9" name="Google Shape;685;p30">
            <a:extLst>
              <a:ext uri="{FF2B5EF4-FFF2-40B4-BE49-F238E27FC236}">
                <a16:creationId xmlns:a16="http://schemas.microsoft.com/office/drawing/2014/main" id="{C6EE3D60-85E0-7B6E-8656-8CF204A61EC9}"/>
              </a:ext>
            </a:extLst>
          </p:cNvPr>
          <p:cNvGrpSpPr/>
          <p:nvPr/>
        </p:nvGrpSpPr>
        <p:grpSpPr>
          <a:xfrm>
            <a:off x="1319123" y="1800486"/>
            <a:ext cx="1741317" cy="959693"/>
            <a:chOff x="2330149" y="2105636"/>
            <a:chExt cx="2078182" cy="1429783"/>
          </a:xfrm>
        </p:grpSpPr>
        <p:pic>
          <p:nvPicPr>
            <p:cNvPr id="10" name="Google Shape;686;p30" descr="Man outline">
              <a:extLst>
                <a:ext uri="{FF2B5EF4-FFF2-40B4-BE49-F238E27FC236}">
                  <a16:creationId xmlns:a16="http://schemas.microsoft.com/office/drawing/2014/main" id="{A85EC4EC-CE83-799B-DB20-6FC60FADA64D}"/>
                </a:ext>
              </a:extLst>
            </p:cNvPr>
            <p:cNvPicPr preferRelativeResize="0"/>
            <p:nvPr/>
          </p:nvPicPr>
          <p:blipFill rotWithShape="1">
            <a:blip r:embed="rId4">
              <a:alphaModFix/>
            </a:blip>
            <a:srcRect/>
            <a:stretch/>
          </p:blipFill>
          <p:spPr>
            <a:xfrm>
              <a:off x="2629606" y="2105636"/>
              <a:ext cx="570794" cy="570794"/>
            </a:xfrm>
            <a:prstGeom prst="rect">
              <a:avLst/>
            </a:prstGeom>
            <a:noFill/>
            <a:ln>
              <a:noFill/>
            </a:ln>
          </p:spPr>
        </p:pic>
        <p:pic>
          <p:nvPicPr>
            <p:cNvPr id="11" name="Google Shape;687;p30" descr="Woman outline">
              <a:extLst>
                <a:ext uri="{FF2B5EF4-FFF2-40B4-BE49-F238E27FC236}">
                  <a16:creationId xmlns:a16="http://schemas.microsoft.com/office/drawing/2014/main" id="{B6F88C84-D4D9-86F9-C619-205DBA6528E4}"/>
                </a:ext>
              </a:extLst>
            </p:cNvPr>
            <p:cNvPicPr preferRelativeResize="0"/>
            <p:nvPr/>
          </p:nvPicPr>
          <p:blipFill rotWithShape="1">
            <a:blip r:embed="rId5">
              <a:alphaModFix/>
            </a:blip>
            <a:srcRect/>
            <a:stretch/>
          </p:blipFill>
          <p:spPr>
            <a:xfrm>
              <a:off x="3429000" y="2105636"/>
              <a:ext cx="570794" cy="570794"/>
            </a:xfrm>
            <a:prstGeom prst="rect">
              <a:avLst/>
            </a:prstGeom>
            <a:noFill/>
            <a:ln>
              <a:noFill/>
            </a:ln>
          </p:spPr>
        </p:pic>
        <p:graphicFrame>
          <p:nvGraphicFramePr>
            <p:cNvPr id="12" name="Google Shape;688;p30">
              <a:extLst>
                <a:ext uri="{FF2B5EF4-FFF2-40B4-BE49-F238E27FC236}">
                  <a16:creationId xmlns:a16="http://schemas.microsoft.com/office/drawing/2014/main" id="{0461BFDE-89ED-D9E0-69D6-4421BDFB0CC3}"/>
                </a:ext>
              </a:extLst>
            </p:cNvPr>
            <p:cNvGraphicFramePr/>
            <p:nvPr/>
          </p:nvGraphicFramePr>
          <p:xfrm>
            <a:off x="2330149" y="2506719"/>
            <a:ext cx="2078182" cy="1028700"/>
          </p:xfrm>
          <a:graphic>
            <a:graphicData uri="http://schemas.openxmlformats.org/drawingml/2006/chart">
              <c:chart xmlns:c="http://schemas.openxmlformats.org/drawingml/2006/chart" xmlns:r="http://schemas.openxmlformats.org/officeDocument/2006/relationships" r:id="rId6"/>
            </a:graphicData>
          </a:graphic>
        </p:graphicFrame>
      </p:grpSp>
      <p:graphicFrame>
        <p:nvGraphicFramePr>
          <p:cNvPr id="13" name="Chart 12">
            <a:extLst>
              <a:ext uri="{FF2B5EF4-FFF2-40B4-BE49-F238E27FC236}">
                <a16:creationId xmlns:a16="http://schemas.microsoft.com/office/drawing/2014/main" id="{DFAB8EEF-D8C0-7C8E-19EB-21B4F17FEBA0}"/>
              </a:ext>
            </a:extLst>
          </p:cNvPr>
          <p:cNvGraphicFramePr/>
          <p:nvPr>
            <p:extLst>
              <p:ext uri="{D42A27DB-BD31-4B8C-83A1-F6EECF244321}">
                <p14:modId xmlns:p14="http://schemas.microsoft.com/office/powerpoint/2010/main" val="3501435949"/>
              </p:ext>
            </p:extLst>
          </p:nvPr>
        </p:nvGraphicFramePr>
        <p:xfrm>
          <a:off x="2933491" y="1537220"/>
          <a:ext cx="4339795" cy="1920213"/>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4" name="Chart 13">
            <a:extLst>
              <a:ext uri="{FF2B5EF4-FFF2-40B4-BE49-F238E27FC236}">
                <a16:creationId xmlns:a16="http://schemas.microsoft.com/office/drawing/2014/main" id="{B784F9BC-C2BF-1A61-2E3F-146D5C2162C3}"/>
              </a:ext>
            </a:extLst>
          </p:cNvPr>
          <p:cNvGraphicFramePr/>
          <p:nvPr>
            <p:extLst>
              <p:ext uri="{D42A27DB-BD31-4B8C-83A1-F6EECF244321}">
                <p14:modId xmlns:p14="http://schemas.microsoft.com/office/powerpoint/2010/main" val="270836534"/>
              </p:ext>
            </p:extLst>
          </p:nvPr>
        </p:nvGraphicFramePr>
        <p:xfrm>
          <a:off x="7033528" y="1537221"/>
          <a:ext cx="4339795" cy="1920213"/>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5" name="Chart 14">
            <a:extLst>
              <a:ext uri="{FF2B5EF4-FFF2-40B4-BE49-F238E27FC236}">
                <a16:creationId xmlns:a16="http://schemas.microsoft.com/office/drawing/2014/main" id="{0E85739D-3FC5-E915-5207-A2252214E99A}"/>
              </a:ext>
            </a:extLst>
          </p:cNvPr>
          <p:cNvGraphicFramePr/>
          <p:nvPr>
            <p:extLst>
              <p:ext uri="{D42A27DB-BD31-4B8C-83A1-F6EECF244321}">
                <p14:modId xmlns:p14="http://schemas.microsoft.com/office/powerpoint/2010/main" val="68627706"/>
              </p:ext>
            </p:extLst>
          </p:nvPr>
        </p:nvGraphicFramePr>
        <p:xfrm>
          <a:off x="6846179" y="3937556"/>
          <a:ext cx="4784002" cy="2262227"/>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7" name="Chart 16">
            <a:extLst>
              <a:ext uri="{FF2B5EF4-FFF2-40B4-BE49-F238E27FC236}">
                <a16:creationId xmlns:a16="http://schemas.microsoft.com/office/drawing/2014/main" id="{E5BF08E1-7B35-54B2-678D-032416A415E1}"/>
              </a:ext>
            </a:extLst>
          </p:cNvPr>
          <p:cNvGraphicFramePr/>
          <p:nvPr>
            <p:extLst>
              <p:ext uri="{D42A27DB-BD31-4B8C-83A1-F6EECF244321}">
                <p14:modId xmlns:p14="http://schemas.microsoft.com/office/powerpoint/2010/main" val="432653495"/>
              </p:ext>
            </p:extLst>
          </p:nvPr>
        </p:nvGraphicFramePr>
        <p:xfrm>
          <a:off x="-511334" y="4097822"/>
          <a:ext cx="4339795" cy="1920213"/>
        </p:xfrm>
        <a:graphic>
          <a:graphicData uri="http://schemas.openxmlformats.org/drawingml/2006/chart">
            <c:chart xmlns:c="http://schemas.openxmlformats.org/drawingml/2006/chart" xmlns:r="http://schemas.openxmlformats.org/officeDocument/2006/relationships" r:id="rId10"/>
          </a:graphicData>
        </a:graphic>
      </p:graphicFrame>
    </p:spTree>
    <p:extLst>
      <p:ext uri="{BB962C8B-B14F-4D97-AF65-F5344CB8AC3E}">
        <p14:creationId xmlns:p14="http://schemas.microsoft.com/office/powerpoint/2010/main" val="1617480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98086" y="543024"/>
            <a:ext cx="10795524" cy="489248"/>
          </a:xfrm>
          <a:prstGeom prst="rect">
            <a:avLst/>
          </a:prstGeom>
          <a:noFill/>
          <a:ln/>
        </p:spPr>
        <p:txBody>
          <a:bodyPr wrap="none" lIns="0" tIns="0" rIns="0" bIns="0" rtlCol="0" anchor="t"/>
          <a:lstStyle/>
          <a:p>
            <a:pPr marL="0" indent="0" algn="l">
              <a:lnSpc>
                <a:spcPct val="104000"/>
              </a:lnSpc>
              <a:buNone/>
            </a:pPr>
            <a:r>
              <a:rPr lang="en-US" sz="3050" dirty="0">
                <a:solidFill>
                  <a:srgbClr val="FFD9BE"/>
                </a:solidFill>
                <a:latin typeface="Quattrocento" pitchFamily="34" charset="0"/>
                <a:ea typeface="Quattrocento" pitchFamily="34" charset="-122"/>
                <a:cs typeface="Quattrocento" pitchFamily="34" charset="-120"/>
              </a:rPr>
              <a:t>The Crisis in Five Numbers</a:t>
            </a:r>
            <a:endParaRPr lang="en-US" sz="3050" dirty="0"/>
          </a:p>
        </p:txBody>
      </p:sp>
      <p:sp>
        <p:nvSpPr>
          <p:cNvPr id="3" name="Text 1"/>
          <p:cNvSpPr/>
          <p:nvPr/>
        </p:nvSpPr>
        <p:spPr>
          <a:xfrm>
            <a:off x="786892" y="1098600"/>
            <a:ext cx="11405108" cy="259953"/>
          </a:xfrm>
          <a:prstGeom prst="rect">
            <a:avLst/>
          </a:prstGeom>
          <a:noFill/>
          <a:ln/>
        </p:spPr>
        <p:txBody>
          <a:bodyPr wrap="none" lIns="0" tIns="0" rIns="0" bIns="0" rtlCol="0" anchor="t"/>
          <a:lstStyle/>
          <a:p>
            <a:pPr marL="0" indent="0" algn="l">
              <a:lnSpc>
                <a:spcPct val="130000"/>
              </a:lnSpc>
              <a:buNone/>
            </a:pPr>
            <a:r>
              <a:rPr lang="en-US" sz="1300" dirty="0">
                <a:solidFill>
                  <a:srgbClr val="F9EEE7"/>
                </a:solidFill>
                <a:latin typeface="Quattrocento" pitchFamily="34" charset="0"/>
                <a:ea typeface="Quattrocento" pitchFamily="34" charset="-122"/>
                <a:cs typeface="Quattrocento" pitchFamily="34" charset="-120"/>
              </a:rPr>
              <a:t>Singapore's workforce is paying a steep, silent price — and most don't know why.</a:t>
            </a:r>
            <a:endParaRPr lang="en-US" sz="1300" dirty="0"/>
          </a:p>
        </p:txBody>
      </p:sp>
      <p:sp>
        <p:nvSpPr>
          <p:cNvPr id="4" name="Text 2"/>
          <p:cNvSpPr/>
          <p:nvPr/>
        </p:nvSpPr>
        <p:spPr>
          <a:xfrm>
            <a:off x="698086" y="1870770"/>
            <a:ext cx="3466418" cy="548977"/>
          </a:xfrm>
          <a:prstGeom prst="rect">
            <a:avLst/>
          </a:prstGeom>
          <a:noFill/>
          <a:ln/>
        </p:spPr>
        <p:txBody>
          <a:bodyPr wrap="none" lIns="0" tIns="0" rIns="0" bIns="0" rtlCol="0" anchor="t"/>
          <a:lstStyle/>
          <a:p>
            <a:pPr marL="0" indent="0" algn="ctr">
              <a:lnSpc>
                <a:spcPct val="83000"/>
              </a:lnSpc>
              <a:buNone/>
            </a:pPr>
            <a:r>
              <a:rPr lang="en-US" sz="4300" dirty="0">
                <a:solidFill>
                  <a:srgbClr val="F9EEE7"/>
                </a:solidFill>
                <a:latin typeface="Quattrocento" pitchFamily="34" charset="0"/>
                <a:ea typeface="Quattrocento" pitchFamily="34" charset="-122"/>
                <a:cs typeface="Quattrocento" pitchFamily="34" charset="-120"/>
              </a:rPr>
              <a:t>97%</a:t>
            </a:r>
            <a:endParaRPr lang="en-US" sz="4300" dirty="0"/>
          </a:p>
        </p:txBody>
      </p:sp>
      <p:sp>
        <p:nvSpPr>
          <p:cNvPr id="5" name="Text 3"/>
          <p:cNvSpPr/>
          <p:nvPr/>
        </p:nvSpPr>
        <p:spPr>
          <a:xfrm>
            <a:off x="698086" y="2621756"/>
            <a:ext cx="3466418" cy="244673"/>
          </a:xfrm>
          <a:prstGeom prst="rect">
            <a:avLst/>
          </a:prstGeom>
          <a:noFill/>
          <a:ln/>
        </p:spPr>
        <p:txBody>
          <a:bodyPr wrap="none" lIns="0" tIns="0" rIns="0" bIns="0" rtlCol="0" anchor="t"/>
          <a:lstStyle/>
          <a:p>
            <a:pPr marL="0" indent="0" algn="ctr">
              <a:lnSpc>
                <a:spcPct val="104000"/>
              </a:lnSpc>
              <a:buNone/>
            </a:pPr>
            <a:r>
              <a:rPr lang="en-US" sz="1500" dirty="0">
                <a:solidFill>
                  <a:srgbClr val="F9EEE7"/>
                </a:solidFill>
                <a:latin typeface="Quattrocento" pitchFamily="34" charset="0"/>
                <a:ea typeface="Quattrocento" pitchFamily="34" charset="-122"/>
                <a:cs typeface="Quattrocento" pitchFamily="34" charset="-120"/>
              </a:rPr>
              <a:t>Productivity Loss</a:t>
            </a:r>
            <a:endParaRPr lang="en-US" sz="1500" dirty="0"/>
          </a:p>
        </p:txBody>
      </p:sp>
      <p:sp>
        <p:nvSpPr>
          <p:cNvPr id="6" name="Text 4"/>
          <p:cNvSpPr/>
          <p:nvPr/>
        </p:nvSpPr>
        <p:spPr>
          <a:xfrm>
            <a:off x="922509" y="2970610"/>
            <a:ext cx="2828763" cy="519906"/>
          </a:xfrm>
          <a:prstGeom prst="rect">
            <a:avLst/>
          </a:prstGeom>
          <a:noFill/>
          <a:ln/>
        </p:spPr>
        <p:txBody>
          <a:bodyPr wrap="square" lIns="0" tIns="0" rIns="0" bIns="0" rtlCol="0" anchor="t">
            <a:normAutofit/>
          </a:bodyPr>
          <a:lstStyle/>
          <a:p>
            <a:pPr marL="0" indent="0" algn="ctr">
              <a:lnSpc>
                <a:spcPct val="130000"/>
              </a:lnSpc>
              <a:buNone/>
            </a:pPr>
            <a:r>
              <a:rPr lang="en-US" sz="1300" dirty="0">
                <a:solidFill>
                  <a:srgbClr val="F9EEE7"/>
                </a:solidFill>
                <a:latin typeface="Quattrocento" pitchFamily="34" charset="0"/>
                <a:ea typeface="Quattrocento" pitchFamily="34" charset="-122"/>
                <a:cs typeface="Quattrocento" pitchFamily="34" charset="-120"/>
              </a:rPr>
              <a:t>of workers lose productivity after a poor night's sleep</a:t>
            </a:r>
            <a:endParaRPr lang="en-US" sz="1300" dirty="0"/>
          </a:p>
        </p:txBody>
      </p:sp>
      <p:sp>
        <p:nvSpPr>
          <p:cNvPr id="7" name="Text 5"/>
          <p:cNvSpPr/>
          <p:nvPr/>
        </p:nvSpPr>
        <p:spPr>
          <a:xfrm>
            <a:off x="4362639" y="1870770"/>
            <a:ext cx="3466418" cy="548977"/>
          </a:xfrm>
          <a:prstGeom prst="rect">
            <a:avLst/>
          </a:prstGeom>
          <a:noFill/>
          <a:ln/>
        </p:spPr>
        <p:txBody>
          <a:bodyPr wrap="none" lIns="0" tIns="0" rIns="0" bIns="0" rtlCol="0" anchor="t"/>
          <a:lstStyle/>
          <a:p>
            <a:pPr marL="0" indent="0" algn="ctr">
              <a:lnSpc>
                <a:spcPct val="83000"/>
              </a:lnSpc>
              <a:buNone/>
            </a:pPr>
            <a:r>
              <a:rPr lang="en-US" sz="4300" dirty="0">
                <a:solidFill>
                  <a:srgbClr val="F9EEE7"/>
                </a:solidFill>
                <a:latin typeface="Quattrocento" pitchFamily="34" charset="0"/>
                <a:ea typeface="Quattrocento" pitchFamily="34" charset="-122"/>
                <a:cs typeface="Quattrocento" pitchFamily="34" charset="-120"/>
              </a:rPr>
              <a:t>1 in 4</a:t>
            </a:r>
            <a:endParaRPr lang="en-US" sz="4300" dirty="0"/>
          </a:p>
        </p:txBody>
      </p:sp>
      <p:sp>
        <p:nvSpPr>
          <p:cNvPr id="8" name="Text 6"/>
          <p:cNvSpPr/>
          <p:nvPr/>
        </p:nvSpPr>
        <p:spPr>
          <a:xfrm>
            <a:off x="4362639" y="2621756"/>
            <a:ext cx="3466418" cy="244673"/>
          </a:xfrm>
          <a:prstGeom prst="rect">
            <a:avLst/>
          </a:prstGeom>
          <a:noFill/>
          <a:ln/>
        </p:spPr>
        <p:txBody>
          <a:bodyPr wrap="none" lIns="0" tIns="0" rIns="0" bIns="0" rtlCol="0" anchor="t"/>
          <a:lstStyle/>
          <a:p>
            <a:pPr marL="0" indent="0" algn="ctr">
              <a:lnSpc>
                <a:spcPct val="104000"/>
              </a:lnSpc>
              <a:buNone/>
            </a:pPr>
            <a:r>
              <a:rPr lang="en-US" sz="1500" dirty="0">
                <a:solidFill>
                  <a:srgbClr val="F9EEE7"/>
                </a:solidFill>
                <a:latin typeface="Quattrocento" pitchFamily="34" charset="0"/>
                <a:ea typeface="Quattrocento" pitchFamily="34" charset="-122"/>
                <a:cs typeface="Quattrocento" pitchFamily="34" charset="-120"/>
              </a:rPr>
              <a:t>OSA Risk</a:t>
            </a:r>
            <a:endParaRPr lang="en-US" sz="1500" dirty="0"/>
          </a:p>
        </p:txBody>
      </p:sp>
      <p:sp>
        <p:nvSpPr>
          <p:cNvPr id="9" name="Text 7"/>
          <p:cNvSpPr/>
          <p:nvPr/>
        </p:nvSpPr>
        <p:spPr>
          <a:xfrm>
            <a:off x="4843684" y="3006725"/>
            <a:ext cx="2558114" cy="519906"/>
          </a:xfrm>
          <a:prstGeom prst="rect">
            <a:avLst/>
          </a:prstGeom>
          <a:noFill/>
          <a:ln/>
        </p:spPr>
        <p:txBody>
          <a:bodyPr wrap="square" lIns="0" tIns="0" rIns="0" bIns="0" rtlCol="0" anchor="t">
            <a:normAutofit/>
          </a:bodyPr>
          <a:lstStyle/>
          <a:p>
            <a:pPr marL="0" indent="0" algn="ctr">
              <a:lnSpc>
                <a:spcPct val="130000"/>
              </a:lnSpc>
              <a:buNone/>
            </a:pPr>
            <a:r>
              <a:rPr lang="en-US" sz="1300" dirty="0">
                <a:solidFill>
                  <a:srgbClr val="F9EEE7"/>
                </a:solidFill>
                <a:latin typeface="Quattrocento" pitchFamily="34" charset="0"/>
                <a:ea typeface="Quattrocento" pitchFamily="34" charset="-122"/>
                <a:cs typeface="Quattrocento" pitchFamily="34" charset="-120"/>
              </a:rPr>
              <a:t>screen at meaningful risk of Obstructive Sleep Apnea (OSA)</a:t>
            </a:r>
            <a:endParaRPr lang="en-US" sz="1300" dirty="0"/>
          </a:p>
        </p:txBody>
      </p:sp>
      <p:sp>
        <p:nvSpPr>
          <p:cNvPr id="10" name="Text 8"/>
          <p:cNvSpPr/>
          <p:nvPr/>
        </p:nvSpPr>
        <p:spPr>
          <a:xfrm>
            <a:off x="8027191" y="1870770"/>
            <a:ext cx="3466418" cy="548977"/>
          </a:xfrm>
          <a:prstGeom prst="rect">
            <a:avLst/>
          </a:prstGeom>
          <a:noFill/>
          <a:ln/>
        </p:spPr>
        <p:txBody>
          <a:bodyPr wrap="none" lIns="0" tIns="0" rIns="0" bIns="0" rtlCol="0" anchor="t"/>
          <a:lstStyle/>
          <a:p>
            <a:pPr marL="0" indent="0" algn="ctr">
              <a:lnSpc>
                <a:spcPct val="83000"/>
              </a:lnSpc>
              <a:buNone/>
            </a:pPr>
            <a:r>
              <a:rPr lang="en-US" sz="4300" dirty="0">
                <a:solidFill>
                  <a:srgbClr val="F9EEE7"/>
                </a:solidFill>
                <a:latin typeface="Quattrocento" pitchFamily="34" charset="0"/>
                <a:ea typeface="Quattrocento" pitchFamily="34" charset="-122"/>
                <a:cs typeface="Quattrocento" pitchFamily="34" charset="-120"/>
              </a:rPr>
              <a:t>60%</a:t>
            </a:r>
            <a:endParaRPr lang="en-US" sz="4300" dirty="0"/>
          </a:p>
        </p:txBody>
      </p:sp>
      <p:sp>
        <p:nvSpPr>
          <p:cNvPr id="11" name="Text 9"/>
          <p:cNvSpPr/>
          <p:nvPr/>
        </p:nvSpPr>
        <p:spPr>
          <a:xfrm>
            <a:off x="8027191" y="2621756"/>
            <a:ext cx="3466418" cy="244673"/>
          </a:xfrm>
          <a:prstGeom prst="rect">
            <a:avLst/>
          </a:prstGeom>
          <a:noFill/>
          <a:ln/>
        </p:spPr>
        <p:txBody>
          <a:bodyPr wrap="none" lIns="0" tIns="0" rIns="0" bIns="0" rtlCol="0" anchor="t"/>
          <a:lstStyle/>
          <a:p>
            <a:pPr marL="0" indent="0" algn="ctr">
              <a:lnSpc>
                <a:spcPct val="104000"/>
              </a:lnSpc>
              <a:buNone/>
            </a:pPr>
            <a:r>
              <a:rPr lang="en-US" sz="1500" dirty="0">
                <a:solidFill>
                  <a:srgbClr val="F9EEE7"/>
                </a:solidFill>
                <a:latin typeface="Quattrocento" pitchFamily="34" charset="0"/>
                <a:ea typeface="Quattrocento" pitchFamily="34" charset="-122"/>
                <a:cs typeface="Quattrocento" pitchFamily="34" charset="-120"/>
              </a:rPr>
              <a:t>Cannot Describe OSA</a:t>
            </a:r>
            <a:endParaRPr lang="en-US" sz="1500" dirty="0"/>
          </a:p>
        </p:txBody>
      </p:sp>
      <p:sp>
        <p:nvSpPr>
          <p:cNvPr id="12" name="Text 10"/>
          <p:cNvSpPr/>
          <p:nvPr/>
        </p:nvSpPr>
        <p:spPr>
          <a:xfrm>
            <a:off x="8426823" y="3015757"/>
            <a:ext cx="2842668" cy="519906"/>
          </a:xfrm>
          <a:prstGeom prst="rect">
            <a:avLst/>
          </a:prstGeom>
          <a:noFill/>
          <a:ln/>
        </p:spPr>
        <p:txBody>
          <a:bodyPr wrap="square" lIns="0" tIns="0" rIns="0" bIns="0" rtlCol="0" anchor="t">
            <a:normAutofit/>
          </a:bodyPr>
          <a:lstStyle/>
          <a:p>
            <a:pPr marL="0" indent="0" algn="ctr">
              <a:lnSpc>
                <a:spcPct val="130000"/>
              </a:lnSpc>
              <a:buNone/>
            </a:pPr>
            <a:r>
              <a:rPr lang="en-US" sz="1300" dirty="0">
                <a:solidFill>
                  <a:srgbClr val="F9EEE7"/>
                </a:solidFill>
                <a:latin typeface="Quattrocento" pitchFamily="34" charset="0"/>
                <a:ea typeface="Quattrocento" pitchFamily="34" charset="-122"/>
                <a:cs typeface="Quattrocento" pitchFamily="34" charset="-120"/>
              </a:rPr>
              <a:t>have no idea what OSA is — awareness is low</a:t>
            </a:r>
            <a:endParaRPr lang="en-US" sz="1300" dirty="0"/>
          </a:p>
        </p:txBody>
      </p:sp>
      <p:sp>
        <p:nvSpPr>
          <p:cNvPr id="13" name="Text 11"/>
          <p:cNvSpPr/>
          <p:nvPr/>
        </p:nvSpPr>
        <p:spPr>
          <a:xfrm>
            <a:off x="2530312" y="3881636"/>
            <a:ext cx="3466418" cy="548977"/>
          </a:xfrm>
          <a:prstGeom prst="rect">
            <a:avLst/>
          </a:prstGeom>
          <a:noFill/>
          <a:ln/>
        </p:spPr>
        <p:txBody>
          <a:bodyPr wrap="none" lIns="0" tIns="0" rIns="0" bIns="0" rtlCol="0" anchor="t"/>
          <a:lstStyle/>
          <a:p>
            <a:pPr marL="0" indent="0" algn="ctr">
              <a:lnSpc>
                <a:spcPct val="83000"/>
              </a:lnSpc>
              <a:buNone/>
            </a:pPr>
            <a:r>
              <a:rPr lang="en-US" sz="4300" dirty="0">
                <a:solidFill>
                  <a:srgbClr val="F9EEE7"/>
                </a:solidFill>
                <a:latin typeface="Quattrocento" pitchFamily="34" charset="0"/>
                <a:ea typeface="Quattrocento" pitchFamily="34" charset="-122"/>
                <a:cs typeface="Quattrocento" pitchFamily="34" charset="-120"/>
              </a:rPr>
              <a:t>56%</a:t>
            </a:r>
            <a:endParaRPr lang="en-US" sz="4300" dirty="0"/>
          </a:p>
        </p:txBody>
      </p:sp>
      <p:sp>
        <p:nvSpPr>
          <p:cNvPr id="14" name="Text 12"/>
          <p:cNvSpPr/>
          <p:nvPr/>
        </p:nvSpPr>
        <p:spPr>
          <a:xfrm>
            <a:off x="2530312" y="4632623"/>
            <a:ext cx="3466418" cy="244673"/>
          </a:xfrm>
          <a:prstGeom prst="rect">
            <a:avLst/>
          </a:prstGeom>
          <a:noFill/>
          <a:ln/>
        </p:spPr>
        <p:txBody>
          <a:bodyPr wrap="none" lIns="0" tIns="0" rIns="0" bIns="0" rtlCol="0" anchor="t"/>
          <a:lstStyle/>
          <a:p>
            <a:pPr marL="0" indent="0" algn="ctr">
              <a:lnSpc>
                <a:spcPct val="104000"/>
              </a:lnSpc>
              <a:buNone/>
            </a:pPr>
            <a:r>
              <a:rPr lang="en-US" sz="1500" dirty="0">
                <a:solidFill>
                  <a:srgbClr val="F9EEE7"/>
                </a:solidFill>
                <a:latin typeface="Quattrocento" pitchFamily="34" charset="0"/>
                <a:ea typeface="Quattrocento" pitchFamily="34" charset="-122"/>
                <a:cs typeface="Quattrocento" pitchFamily="34" charset="-120"/>
              </a:rPr>
              <a:t>Never Screened</a:t>
            </a:r>
            <a:endParaRPr lang="en-US" sz="1500" dirty="0"/>
          </a:p>
        </p:txBody>
      </p:sp>
      <p:sp>
        <p:nvSpPr>
          <p:cNvPr id="15" name="Text 13"/>
          <p:cNvSpPr/>
          <p:nvPr/>
        </p:nvSpPr>
        <p:spPr>
          <a:xfrm>
            <a:off x="3157512" y="4990753"/>
            <a:ext cx="2212017" cy="519906"/>
          </a:xfrm>
          <a:prstGeom prst="rect">
            <a:avLst/>
          </a:prstGeom>
          <a:noFill/>
          <a:ln/>
        </p:spPr>
        <p:txBody>
          <a:bodyPr wrap="square" lIns="0" tIns="0" rIns="0" bIns="0" rtlCol="0" anchor="t">
            <a:normAutofit/>
          </a:bodyPr>
          <a:lstStyle/>
          <a:p>
            <a:pPr marL="0" indent="0" algn="ctr">
              <a:lnSpc>
                <a:spcPct val="130000"/>
              </a:lnSpc>
              <a:buNone/>
            </a:pPr>
            <a:r>
              <a:rPr lang="en-US" sz="1300" dirty="0">
                <a:solidFill>
                  <a:srgbClr val="F9EEE7"/>
                </a:solidFill>
                <a:latin typeface="Quattrocento" pitchFamily="34" charset="0"/>
                <a:ea typeface="Quattrocento" pitchFamily="34" charset="-122"/>
                <a:cs typeface="Quattrocento" pitchFamily="34" charset="-120"/>
              </a:rPr>
              <a:t>have never had their sleep checked — in any way</a:t>
            </a:r>
            <a:endParaRPr lang="en-US" sz="1300" dirty="0"/>
          </a:p>
        </p:txBody>
      </p:sp>
      <p:sp>
        <p:nvSpPr>
          <p:cNvPr id="16" name="Text 14"/>
          <p:cNvSpPr/>
          <p:nvPr/>
        </p:nvSpPr>
        <p:spPr>
          <a:xfrm>
            <a:off x="6194865" y="3881636"/>
            <a:ext cx="3466418" cy="548977"/>
          </a:xfrm>
          <a:prstGeom prst="rect">
            <a:avLst/>
          </a:prstGeom>
          <a:noFill/>
          <a:ln/>
        </p:spPr>
        <p:txBody>
          <a:bodyPr wrap="none" lIns="0" tIns="0" rIns="0" bIns="0" rtlCol="0" anchor="t"/>
          <a:lstStyle/>
          <a:p>
            <a:pPr marL="0" indent="0" algn="ctr">
              <a:lnSpc>
                <a:spcPct val="83000"/>
              </a:lnSpc>
              <a:buNone/>
            </a:pPr>
            <a:r>
              <a:rPr lang="en-US" sz="4300" dirty="0">
                <a:solidFill>
                  <a:srgbClr val="F9EEE7"/>
                </a:solidFill>
                <a:latin typeface="Quattrocento" pitchFamily="34" charset="0"/>
                <a:ea typeface="Quattrocento" pitchFamily="34" charset="-122"/>
                <a:cs typeface="Quattrocento" pitchFamily="34" charset="-120"/>
              </a:rPr>
              <a:t>58%</a:t>
            </a:r>
            <a:endParaRPr lang="en-US" sz="4300" dirty="0"/>
          </a:p>
        </p:txBody>
      </p:sp>
      <p:sp>
        <p:nvSpPr>
          <p:cNvPr id="17" name="Text 15"/>
          <p:cNvSpPr/>
          <p:nvPr/>
        </p:nvSpPr>
        <p:spPr>
          <a:xfrm>
            <a:off x="6194865" y="4632623"/>
            <a:ext cx="3466418" cy="244673"/>
          </a:xfrm>
          <a:prstGeom prst="rect">
            <a:avLst/>
          </a:prstGeom>
          <a:noFill/>
          <a:ln/>
        </p:spPr>
        <p:txBody>
          <a:bodyPr wrap="none" lIns="0" tIns="0" rIns="0" bIns="0" rtlCol="0" anchor="t"/>
          <a:lstStyle/>
          <a:p>
            <a:pPr marL="0" indent="0" algn="ctr">
              <a:lnSpc>
                <a:spcPct val="104000"/>
              </a:lnSpc>
              <a:buNone/>
            </a:pPr>
            <a:r>
              <a:rPr lang="en-US" sz="1500" dirty="0">
                <a:solidFill>
                  <a:srgbClr val="F9EEE7"/>
                </a:solidFill>
                <a:latin typeface="Quattrocento" pitchFamily="34" charset="0"/>
                <a:ea typeface="Quattrocento" pitchFamily="34" charset="-122"/>
                <a:cs typeface="Quattrocento" pitchFamily="34" charset="-120"/>
              </a:rPr>
              <a:t>20%+ Drop</a:t>
            </a:r>
            <a:endParaRPr lang="en-US" sz="1500" dirty="0"/>
          </a:p>
        </p:txBody>
      </p:sp>
      <p:sp>
        <p:nvSpPr>
          <p:cNvPr id="18" name="Text 16"/>
          <p:cNvSpPr/>
          <p:nvPr/>
        </p:nvSpPr>
        <p:spPr>
          <a:xfrm>
            <a:off x="6661408" y="4963330"/>
            <a:ext cx="2731565" cy="519906"/>
          </a:xfrm>
          <a:prstGeom prst="rect">
            <a:avLst/>
          </a:prstGeom>
          <a:noFill/>
          <a:ln/>
        </p:spPr>
        <p:txBody>
          <a:bodyPr wrap="square" lIns="0" tIns="0" rIns="0" bIns="0" rtlCol="0" anchor="t">
            <a:normAutofit/>
          </a:bodyPr>
          <a:lstStyle/>
          <a:p>
            <a:pPr marL="0" indent="0" algn="ctr">
              <a:lnSpc>
                <a:spcPct val="130000"/>
              </a:lnSpc>
              <a:buNone/>
            </a:pPr>
            <a:r>
              <a:rPr lang="en-US" sz="1300" dirty="0">
                <a:solidFill>
                  <a:srgbClr val="F9EEE7"/>
                </a:solidFill>
                <a:latin typeface="Quattrocento" pitchFamily="34" charset="0"/>
                <a:ea typeface="Quattrocento" pitchFamily="34" charset="-122"/>
                <a:cs typeface="Quattrocento" pitchFamily="34" charset="-120"/>
              </a:rPr>
              <a:t>say their productivity falls by more than 20% after poor sleep</a:t>
            </a:r>
            <a:endParaRPr lang="en-US" sz="1300" dirty="0"/>
          </a:p>
        </p:txBody>
      </p:sp>
      <p:sp>
        <p:nvSpPr>
          <p:cNvPr id="19" name="Shape 17"/>
          <p:cNvSpPr/>
          <p:nvPr/>
        </p:nvSpPr>
        <p:spPr>
          <a:xfrm>
            <a:off x="698086" y="5670550"/>
            <a:ext cx="10795524" cy="644327"/>
          </a:xfrm>
          <a:prstGeom prst="roundRect">
            <a:avLst>
              <a:gd name="adj" fmla="val 3873"/>
            </a:avLst>
          </a:prstGeom>
          <a:solidFill>
            <a:srgbClr val="71260E"/>
          </a:solidFill>
          <a:ln/>
        </p:spPr>
        <p:txBody>
          <a:bodyPr/>
          <a:lstStyle/>
          <a:p>
            <a:endParaRPr lang="en-US"/>
          </a:p>
        </p:txBody>
      </p:sp>
      <p:pic>
        <p:nvPicPr>
          <p:cNvPr id="20" name="Image 0" descr="preencoded.png"/>
          <p:cNvPicPr>
            <a:picLocks noChangeAspect="1"/>
          </p:cNvPicPr>
          <p:nvPr/>
        </p:nvPicPr>
        <p:blipFill>
          <a:blip r:embed="rId3"/>
          <a:stretch>
            <a:fillRect/>
          </a:stretch>
        </p:blipFill>
        <p:spPr>
          <a:xfrm>
            <a:off x="864372" y="5896570"/>
            <a:ext cx="207858" cy="166291"/>
          </a:xfrm>
          <a:prstGeom prst="rect">
            <a:avLst/>
          </a:prstGeom>
        </p:spPr>
      </p:pic>
      <p:sp>
        <p:nvSpPr>
          <p:cNvPr id="21" name="Text 18"/>
          <p:cNvSpPr/>
          <p:nvPr/>
        </p:nvSpPr>
        <p:spPr>
          <a:xfrm>
            <a:off x="1238517" y="5870674"/>
            <a:ext cx="10698391" cy="259953"/>
          </a:xfrm>
          <a:prstGeom prst="rect">
            <a:avLst/>
          </a:prstGeom>
          <a:noFill/>
          <a:ln/>
        </p:spPr>
        <p:txBody>
          <a:bodyPr wrap="none" lIns="0" tIns="0" rIns="0" bIns="0" rtlCol="0" anchor="t"/>
          <a:lstStyle/>
          <a:p>
            <a:pPr marL="0" indent="0" algn="l">
              <a:lnSpc>
                <a:spcPct val="130000"/>
              </a:lnSpc>
              <a:buNone/>
            </a:pPr>
            <a:r>
              <a:rPr lang="en-US" sz="1300" b="1" dirty="0">
                <a:solidFill>
                  <a:srgbClr val="FFFFFF"/>
                </a:solidFill>
                <a:latin typeface="Quattrocento Bold" pitchFamily="34" charset="0"/>
                <a:ea typeface="Quattrocento Bold" pitchFamily="34" charset="-122"/>
                <a:cs typeface="Quattrocento Bold" pitchFamily="34" charset="-120"/>
              </a:rPr>
              <a:t>The data is already here. The cost is already being paid. The question is whether employers are measuring it.</a:t>
            </a:r>
            <a:endParaRPr lang="en-US" sz="1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1886" cy="6858000"/>
          </a:xfrm>
          <a:prstGeom prst="rect">
            <a:avLst/>
          </a:prstGeom>
        </p:spPr>
      </p:pic>
      <p:sp>
        <p:nvSpPr>
          <p:cNvPr id="3" name="Shape 0"/>
          <p:cNvSpPr/>
          <p:nvPr/>
        </p:nvSpPr>
        <p:spPr>
          <a:xfrm>
            <a:off x="5269971" y="2497237"/>
            <a:ext cx="905745" cy="265113"/>
          </a:xfrm>
          <a:prstGeom prst="roundRect">
            <a:avLst>
              <a:gd name="adj" fmla="val 7901"/>
            </a:avLst>
          </a:prstGeom>
          <a:solidFill>
            <a:srgbClr val="441709"/>
          </a:solidFill>
          <a:ln/>
        </p:spPr>
        <p:txBody>
          <a:bodyPr/>
          <a:lstStyle/>
          <a:p>
            <a:endParaRPr lang="en-US"/>
          </a:p>
        </p:txBody>
      </p:sp>
      <p:sp>
        <p:nvSpPr>
          <p:cNvPr id="4" name="Text 1"/>
          <p:cNvSpPr/>
          <p:nvPr/>
        </p:nvSpPr>
        <p:spPr>
          <a:xfrm>
            <a:off x="5374644" y="2549525"/>
            <a:ext cx="1305984" cy="160536"/>
          </a:xfrm>
          <a:prstGeom prst="rect">
            <a:avLst/>
          </a:prstGeom>
          <a:noFill/>
          <a:ln/>
        </p:spPr>
        <p:txBody>
          <a:bodyPr wrap="none" lIns="0" tIns="0" rIns="0" bIns="0" rtlCol="0" anchor="t"/>
          <a:lstStyle/>
          <a:p>
            <a:pPr marL="0" indent="0" algn="l">
              <a:lnSpc>
                <a:spcPct val="96000"/>
              </a:lnSpc>
              <a:buNone/>
            </a:pPr>
            <a:r>
              <a:rPr lang="en-US" sz="1050" dirty="0">
                <a:solidFill>
                  <a:srgbClr val="F9EEE7"/>
                </a:solidFill>
                <a:latin typeface="Quattrocento" pitchFamily="34" charset="0"/>
                <a:ea typeface="Quattrocento" pitchFamily="34" charset="-122"/>
                <a:cs typeface="Quattrocento" pitchFamily="34" charset="-120"/>
              </a:rPr>
              <a:t>CHAPTER 1</a:t>
            </a:r>
            <a:endParaRPr lang="en-US" sz="1050" dirty="0"/>
          </a:p>
        </p:txBody>
      </p:sp>
      <p:sp>
        <p:nvSpPr>
          <p:cNvPr id="5" name="Text 2"/>
          <p:cNvSpPr/>
          <p:nvPr/>
        </p:nvSpPr>
        <p:spPr>
          <a:xfrm>
            <a:off x="5269971" y="2832100"/>
            <a:ext cx="6223638" cy="708422"/>
          </a:xfrm>
          <a:prstGeom prst="rect">
            <a:avLst/>
          </a:prstGeom>
          <a:noFill/>
          <a:ln/>
        </p:spPr>
        <p:txBody>
          <a:bodyPr wrap="none" lIns="0" tIns="0" rIns="0" bIns="0" rtlCol="0" anchor="t"/>
          <a:lstStyle/>
          <a:p>
            <a:pPr marL="0" indent="0" algn="l">
              <a:lnSpc>
                <a:spcPct val="104000"/>
              </a:lnSpc>
              <a:buNone/>
            </a:pPr>
            <a:r>
              <a:rPr lang="en-US" sz="4450" dirty="0">
                <a:solidFill>
                  <a:srgbClr val="FFD9BE"/>
                </a:solidFill>
                <a:latin typeface="Quattrocento" pitchFamily="34" charset="0"/>
                <a:ea typeface="Quattrocento" pitchFamily="34" charset="-122"/>
                <a:cs typeface="Quattrocento" pitchFamily="34" charset="-120"/>
              </a:rPr>
              <a:t>How Singapore Sleeps</a:t>
            </a:r>
            <a:endParaRPr lang="en-US" sz="4450" dirty="0"/>
          </a:p>
        </p:txBody>
      </p:sp>
      <p:sp>
        <p:nvSpPr>
          <p:cNvPr id="6" name="Text 3"/>
          <p:cNvSpPr/>
          <p:nvPr/>
        </p:nvSpPr>
        <p:spPr>
          <a:xfrm>
            <a:off x="5269971" y="3802261"/>
            <a:ext cx="5855229" cy="558403"/>
          </a:xfrm>
          <a:prstGeom prst="rect">
            <a:avLst/>
          </a:prstGeom>
          <a:noFill/>
          <a:ln/>
        </p:spPr>
        <p:txBody>
          <a:bodyPr wrap="square" lIns="0" tIns="0" rIns="0" bIns="0" rtlCol="0" anchor="t">
            <a:normAutofit fontScale="92500" lnSpcReduction="10000"/>
          </a:bodyPr>
          <a:lstStyle/>
          <a:p>
            <a:pPr marL="0" indent="0" algn="l">
              <a:lnSpc>
                <a:spcPct val="133000"/>
              </a:lnSpc>
              <a:buNone/>
            </a:pPr>
            <a:r>
              <a:rPr lang="en-US" sz="1600" dirty="0">
                <a:solidFill>
                  <a:srgbClr val="F9EEE7"/>
                </a:solidFill>
                <a:latin typeface="Quattrocento" pitchFamily="34" charset="0"/>
                <a:ea typeface="Quattrocento" pitchFamily="34" charset="-122"/>
                <a:cs typeface="Quattrocento" pitchFamily="34" charset="-120"/>
              </a:rPr>
              <a:t>A nation of early risers running on chronically insufficient rest — the numbers reveal a workforce that is structurally sleep-deprived.</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98086" y="863357"/>
            <a:ext cx="10795524" cy="513259"/>
          </a:xfrm>
          <a:prstGeom prst="rect">
            <a:avLst/>
          </a:prstGeom>
          <a:noFill/>
          <a:ln/>
        </p:spPr>
        <p:txBody>
          <a:bodyPr wrap="none" lIns="0" tIns="0" rIns="0" bIns="0" rtlCol="0" anchor="t"/>
          <a:lstStyle/>
          <a:p>
            <a:pPr marL="0" indent="0" algn="l">
              <a:lnSpc>
                <a:spcPct val="104000"/>
              </a:lnSpc>
              <a:buNone/>
            </a:pPr>
            <a:r>
              <a:rPr lang="en-US" sz="3200" spc="-150" dirty="0">
                <a:solidFill>
                  <a:srgbClr val="FFD9BE"/>
                </a:solidFill>
                <a:latin typeface="Quattrocento" pitchFamily="34" charset="0"/>
                <a:ea typeface="Quattrocento" pitchFamily="34" charset="-122"/>
                <a:cs typeface="Quattrocento" pitchFamily="34" charset="-120"/>
              </a:rPr>
              <a:t>Singapore Workers start workday with a 1.1 hour sleep deficit</a:t>
            </a:r>
            <a:endParaRPr lang="en-US" sz="3200" spc="-150" dirty="0"/>
          </a:p>
        </p:txBody>
      </p:sp>
      <p:sp>
        <p:nvSpPr>
          <p:cNvPr id="3" name="Text 1"/>
          <p:cNvSpPr/>
          <p:nvPr/>
        </p:nvSpPr>
        <p:spPr>
          <a:xfrm>
            <a:off x="1352510" y="1490086"/>
            <a:ext cx="3355968" cy="1009041"/>
          </a:xfrm>
          <a:prstGeom prst="rect">
            <a:avLst/>
          </a:prstGeom>
          <a:noFill/>
          <a:ln/>
        </p:spPr>
        <p:txBody>
          <a:bodyPr wrap="square" lIns="0" tIns="0" rIns="0" bIns="0" rtlCol="0" anchor="t">
            <a:normAutofit/>
          </a:bodyPr>
          <a:lstStyle/>
          <a:p>
            <a:pPr marL="0" indent="0" algn="l">
              <a:lnSpc>
                <a:spcPct val="133000"/>
              </a:lnSpc>
              <a:buNone/>
            </a:pPr>
            <a:r>
              <a:rPr lang="en-US" sz="1350" dirty="0">
                <a:solidFill>
                  <a:srgbClr val="F9EEE7"/>
                </a:solidFill>
                <a:latin typeface="Quattrocento" pitchFamily="34" charset="0"/>
                <a:ea typeface="Quattrocento" pitchFamily="34" charset="-122"/>
                <a:cs typeface="Quattrocento" pitchFamily="34" charset="-120"/>
              </a:rPr>
              <a:t>Workers don’t get what they need.</a:t>
            </a:r>
          </a:p>
          <a:p>
            <a:pPr marL="0" indent="0" algn="l">
              <a:lnSpc>
                <a:spcPct val="133000"/>
              </a:lnSpc>
              <a:buNone/>
            </a:pPr>
            <a:r>
              <a:rPr lang="en-US" sz="1350" b="1" dirty="0">
                <a:solidFill>
                  <a:srgbClr val="F9EEE7"/>
                </a:solidFill>
                <a:latin typeface="Quattrocento Bold" pitchFamily="34" charset="0"/>
                <a:ea typeface="Quattrocento Bold" pitchFamily="34" charset="-122"/>
                <a:cs typeface="Quattrocento Bold" pitchFamily="34" charset="-120"/>
              </a:rPr>
              <a:t>7.4 hours</a:t>
            </a:r>
            <a:r>
              <a:rPr lang="en-US" sz="1350" dirty="0">
                <a:solidFill>
                  <a:srgbClr val="F9EEE7"/>
                </a:solidFill>
                <a:latin typeface="Quattrocento" pitchFamily="34" charset="0"/>
                <a:ea typeface="Quattrocento" pitchFamily="34" charset="-122"/>
                <a:cs typeface="Quattrocento" pitchFamily="34" charset="-120"/>
              </a:rPr>
              <a:t> is needed for most to feel rested. But only </a:t>
            </a:r>
            <a:r>
              <a:rPr lang="en-US" sz="1350" b="1" dirty="0">
                <a:solidFill>
                  <a:srgbClr val="F9EEE7"/>
                </a:solidFill>
                <a:latin typeface="Quattrocento Bold" pitchFamily="34" charset="0"/>
                <a:ea typeface="Quattrocento Bold" pitchFamily="34" charset="-122"/>
                <a:cs typeface="Quattrocento Bold" pitchFamily="34" charset="-120"/>
              </a:rPr>
              <a:t>6.3 is achieved.</a:t>
            </a:r>
            <a:r>
              <a:rPr lang="en-US" sz="1350" dirty="0">
                <a:solidFill>
                  <a:srgbClr val="F9EEE7"/>
                </a:solidFill>
                <a:latin typeface="Quattrocento" pitchFamily="34" charset="0"/>
                <a:ea typeface="Quattrocento" pitchFamily="34" charset="-122"/>
                <a:cs typeface="Quattrocento" pitchFamily="34" charset="-120"/>
              </a:rPr>
              <a:t> </a:t>
            </a:r>
          </a:p>
        </p:txBody>
      </p:sp>
      <p:sp>
        <p:nvSpPr>
          <p:cNvPr id="13" name="TextBox 12">
            <a:extLst>
              <a:ext uri="{FF2B5EF4-FFF2-40B4-BE49-F238E27FC236}">
                <a16:creationId xmlns:a16="http://schemas.microsoft.com/office/drawing/2014/main" id="{706FE0AF-9372-D09A-23C7-456953BA0CC8}"/>
              </a:ext>
            </a:extLst>
          </p:cNvPr>
          <p:cNvSpPr txBox="1"/>
          <p:nvPr/>
        </p:nvSpPr>
        <p:spPr>
          <a:xfrm>
            <a:off x="1139264" y="6003999"/>
            <a:ext cx="6181164" cy="261610"/>
          </a:xfrm>
          <a:prstGeom prst="rect">
            <a:avLst/>
          </a:prstGeom>
          <a:noFill/>
        </p:spPr>
        <p:txBody>
          <a:bodyPr wrap="square">
            <a:spAutoFit/>
          </a:bodyPr>
          <a:lstStyle/>
          <a:p>
            <a:r>
              <a:rPr lang="en-US" sz="1100" i="1" dirty="0">
                <a:solidFill>
                  <a:schemeClr val="bg2">
                    <a:lumMod val="90000"/>
                  </a:schemeClr>
                </a:solidFill>
              </a:rPr>
              <a:t>Source: How Singapore Sleeps 2026 — Easmed &amp; The Air Station</a:t>
            </a:r>
          </a:p>
        </p:txBody>
      </p:sp>
      <p:graphicFrame>
        <p:nvGraphicFramePr>
          <p:cNvPr id="5" name="Chart 4">
            <a:extLst>
              <a:ext uri="{FF2B5EF4-FFF2-40B4-BE49-F238E27FC236}">
                <a16:creationId xmlns:a16="http://schemas.microsoft.com/office/drawing/2014/main" id="{0ADE0E04-A9BE-1331-C9C5-9241BA7603B5}"/>
              </a:ext>
            </a:extLst>
          </p:cNvPr>
          <p:cNvGraphicFramePr>
            <a:graphicFrameLocks noGrp="1"/>
          </p:cNvGraphicFramePr>
          <p:nvPr>
            <p:extLst>
              <p:ext uri="{D42A27DB-BD31-4B8C-83A1-F6EECF244321}">
                <p14:modId xmlns:p14="http://schemas.microsoft.com/office/powerpoint/2010/main" val="2576709003"/>
              </p:ext>
            </p:extLst>
          </p:nvPr>
        </p:nvGraphicFramePr>
        <p:xfrm>
          <a:off x="1139264" y="2508482"/>
          <a:ext cx="3785327" cy="3486162"/>
        </p:xfrm>
        <a:graphic>
          <a:graphicData uri="http://schemas.openxmlformats.org/drawingml/2006/chart">
            <c:chart xmlns:c="http://schemas.openxmlformats.org/drawingml/2006/chart" xmlns:r="http://schemas.openxmlformats.org/officeDocument/2006/relationships" r:id="rId3"/>
          </a:graphicData>
        </a:graphic>
      </p:graphicFrame>
      <p:pic>
        <p:nvPicPr>
          <p:cNvPr id="7" name="Picture 6">
            <a:extLst>
              <a:ext uri="{FF2B5EF4-FFF2-40B4-BE49-F238E27FC236}">
                <a16:creationId xmlns:a16="http://schemas.microsoft.com/office/drawing/2014/main" id="{AF74E266-267C-3763-A7FB-CD73E6AE5575}"/>
              </a:ext>
            </a:extLst>
          </p:cNvPr>
          <p:cNvPicPr>
            <a:picLocks noChangeAspect="1"/>
          </p:cNvPicPr>
          <p:nvPr/>
        </p:nvPicPr>
        <p:blipFill>
          <a:blip r:embed="rId4"/>
          <a:srcRect t="29025" r="24218" b="18437"/>
          <a:stretch>
            <a:fillRect/>
          </a:stretch>
        </p:blipFill>
        <p:spPr>
          <a:xfrm>
            <a:off x="4924591" y="2657456"/>
            <a:ext cx="6787976" cy="3137254"/>
          </a:xfrm>
          <a:prstGeom prst="rect">
            <a:avLst/>
          </a:prstGeom>
        </p:spPr>
      </p:pic>
      <p:pic>
        <p:nvPicPr>
          <p:cNvPr id="9" name="Picture 8">
            <a:extLst>
              <a:ext uri="{FF2B5EF4-FFF2-40B4-BE49-F238E27FC236}">
                <a16:creationId xmlns:a16="http://schemas.microsoft.com/office/drawing/2014/main" id="{59580179-B8B2-730D-8D51-8326CF381425}"/>
              </a:ext>
            </a:extLst>
          </p:cNvPr>
          <p:cNvPicPr>
            <a:picLocks noChangeAspect="1"/>
          </p:cNvPicPr>
          <p:nvPr/>
        </p:nvPicPr>
        <p:blipFill>
          <a:blip r:embed="rId4"/>
          <a:srcRect l="76409" t="38141" r="3557" b="44312"/>
          <a:stretch>
            <a:fillRect/>
          </a:stretch>
        </p:blipFill>
        <p:spPr>
          <a:xfrm>
            <a:off x="7453663" y="5471798"/>
            <a:ext cx="1007950" cy="588572"/>
          </a:xfrm>
          <a:prstGeom prst="roundRect">
            <a:avLst/>
          </a:prstGeom>
        </p:spPr>
      </p:pic>
      <p:sp>
        <p:nvSpPr>
          <p:cNvPr id="11" name="Text 1">
            <a:extLst>
              <a:ext uri="{FF2B5EF4-FFF2-40B4-BE49-F238E27FC236}">
                <a16:creationId xmlns:a16="http://schemas.microsoft.com/office/drawing/2014/main" id="{D5864F79-C245-87EC-16E9-79645A921244}"/>
              </a:ext>
            </a:extLst>
          </p:cNvPr>
          <p:cNvSpPr/>
          <p:nvPr/>
        </p:nvSpPr>
        <p:spPr>
          <a:xfrm>
            <a:off x="5589426" y="1581990"/>
            <a:ext cx="6602573" cy="1009041"/>
          </a:xfrm>
          <a:prstGeom prst="rect">
            <a:avLst/>
          </a:prstGeom>
          <a:noFill/>
          <a:ln/>
        </p:spPr>
        <p:txBody>
          <a:bodyPr wrap="square" lIns="0" tIns="0" rIns="0" bIns="0" rtlCol="0" anchor="t">
            <a:normAutofit/>
          </a:bodyPr>
          <a:lstStyle/>
          <a:p>
            <a:pPr marL="0" indent="0" algn="l">
              <a:lnSpc>
                <a:spcPct val="133000"/>
              </a:lnSpc>
              <a:buNone/>
            </a:pPr>
            <a:r>
              <a:rPr lang="en-US" sz="2000" dirty="0">
                <a:solidFill>
                  <a:srgbClr val="F9EEE7"/>
                </a:solidFill>
                <a:latin typeface="Quattrocento" pitchFamily="34" charset="0"/>
                <a:ea typeface="Quattrocento" pitchFamily="34" charset="-122"/>
                <a:cs typeface="Quattrocento" pitchFamily="34" charset="-120"/>
              </a:rPr>
              <a:t>81% </a:t>
            </a:r>
            <a:r>
              <a:rPr lang="en-US" sz="1350" dirty="0">
                <a:solidFill>
                  <a:srgbClr val="F9EEE7"/>
                </a:solidFill>
                <a:latin typeface="Quattrocento" pitchFamily="34" charset="0"/>
                <a:ea typeface="Quattrocento" pitchFamily="34" charset="-122"/>
                <a:cs typeface="Quattrocento" pitchFamily="34" charset="-120"/>
              </a:rPr>
              <a:t>say they need at least 7 hours of sleep to wake refreshed. </a:t>
            </a:r>
          </a:p>
          <a:p>
            <a:pPr marL="0" indent="0" algn="l">
              <a:lnSpc>
                <a:spcPct val="133000"/>
              </a:lnSpc>
              <a:buNone/>
            </a:pPr>
            <a:r>
              <a:rPr lang="en-US" sz="1350" dirty="0">
                <a:solidFill>
                  <a:srgbClr val="F9EEE7"/>
                </a:solidFill>
                <a:latin typeface="Quattrocento" pitchFamily="34" charset="0"/>
                <a:ea typeface="Quattrocento" pitchFamily="34" charset="-122"/>
                <a:cs typeface="Quattrocento" pitchFamily="34" charset="-120"/>
              </a:rPr>
              <a:t>Yet </a:t>
            </a:r>
            <a:r>
              <a:rPr lang="en-US" dirty="0">
                <a:solidFill>
                  <a:srgbClr val="F9EEE7"/>
                </a:solidFill>
                <a:latin typeface="Quattrocento" pitchFamily="34" charset="0"/>
                <a:ea typeface="Quattrocento" pitchFamily="34" charset="-122"/>
                <a:cs typeface="Quattrocento" pitchFamily="34" charset="-120"/>
              </a:rPr>
              <a:t>only 20% </a:t>
            </a:r>
            <a:r>
              <a:rPr lang="en-US" sz="1350" dirty="0">
                <a:solidFill>
                  <a:srgbClr val="F9EEE7"/>
                </a:solidFill>
                <a:latin typeface="Quattrocento" pitchFamily="34" charset="0"/>
                <a:ea typeface="Quattrocento" pitchFamily="34" charset="-122"/>
                <a:cs typeface="Quattrocento" pitchFamily="34" charset="-120"/>
              </a:rPr>
              <a:t>get that much on a typical work night </a:t>
            </a:r>
          </a:p>
        </p:txBody>
      </p:sp>
      <p:pic>
        <p:nvPicPr>
          <p:cNvPr id="14" name="Picture 13">
            <a:extLst>
              <a:ext uri="{FF2B5EF4-FFF2-40B4-BE49-F238E27FC236}">
                <a16:creationId xmlns:a16="http://schemas.microsoft.com/office/drawing/2014/main" id="{118951AE-05FC-9846-4934-C387AB734030}"/>
              </a:ext>
            </a:extLst>
          </p:cNvPr>
          <p:cNvPicPr>
            <a:picLocks noChangeAspect="1"/>
          </p:cNvPicPr>
          <p:nvPr/>
        </p:nvPicPr>
        <p:blipFill>
          <a:blip r:embed="rId4"/>
          <a:srcRect l="76409" t="54733" r="3557" b="20864"/>
          <a:stretch>
            <a:fillRect/>
          </a:stretch>
        </p:blipFill>
        <p:spPr>
          <a:xfrm>
            <a:off x="11052736" y="5487435"/>
            <a:ext cx="889055" cy="721989"/>
          </a:xfrm>
          <a:prstGeom prst="round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E3568-652C-E142-872F-5446F784135F}"/>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B3AACDB1-0576-7A2E-5BAE-EB1AB453A971}"/>
              </a:ext>
            </a:extLst>
          </p:cNvPr>
          <p:cNvSpPr/>
          <p:nvPr/>
        </p:nvSpPr>
        <p:spPr>
          <a:xfrm>
            <a:off x="698086" y="675098"/>
            <a:ext cx="10795524" cy="513259"/>
          </a:xfrm>
          <a:prstGeom prst="rect">
            <a:avLst/>
          </a:prstGeom>
          <a:noFill/>
          <a:ln/>
        </p:spPr>
        <p:txBody>
          <a:bodyPr wrap="none" lIns="0" tIns="0" rIns="0" bIns="0" rtlCol="0" anchor="t"/>
          <a:lstStyle/>
          <a:p>
            <a:pPr marL="0" indent="0" algn="l">
              <a:lnSpc>
                <a:spcPct val="104000"/>
              </a:lnSpc>
              <a:buNone/>
            </a:pPr>
            <a:r>
              <a:rPr lang="en-US" sz="3200" spc="-150" dirty="0">
                <a:solidFill>
                  <a:srgbClr val="FFD9BE"/>
                </a:solidFill>
                <a:latin typeface="Quattrocento" pitchFamily="34" charset="0"/>
                <a:ea typeface="Quattrocento" pitchFamily="34" charset="-122"/>
                <a:cs typeface="Quattrocento" pitchFamily="34" charset="-120"/>
              </a:rPr>
              <a:t>Adequate Sleep Duration doesn’t mean Healthy Sleep</a:t>
            </a:r>
            <a:endParaRPr lang="en-US" sz="3200" spc="-150" dirty="0"/>
          </a:p>
        </p:txBody>
      </p:sp>
      <p:sp>
        <p:nvSpPr>
          <p:cNvPr id="13" name="TextBox 12">
            <a:extLst>
              <a:ext uri="{FF2B5EF4-FFF2-40B4-BE49-F238E27FC236}">
                <a16:creationId xmlns:a16="http://schemas.microsoft.com/office/drawing/2014/main" id="{CA6A85DB-D2FF-734B-7B83-C294378C0F19}"/>
              </a:ext>
            </a:extLst>
          </p:cNvPr>
          <p:cNvSpPr txBox="1"/>
          <p:nvPr/>
        </p:nvSpPr>
        <p:spPr>
          <a:xfrm>
            <a:off x="5836541" y="5287777"/>
            <a:ext cx="6181164" cy="261610"/>
          </a:xfrm>
          <a:prstGeom prst="rect">
            <a:avLst/>
          </a:prstGeom>
          <a:noFill/>
        </p:spPr>
        <p:txBody>
          <a:bodyPr wrap="square">
            <a:spAutoFit/>
          </a:bodyPr>
          <a:lstStyle/>
          <a:p>
            <a:r>
              <a:rPr lang="en-US" sz="1100" i="1" dirty="0">
                <a:solidFill>
                  <a:schemeClr val="bg2">
                    <a:lumMod val="90000"/>
                  </a:schemeClr>
                </a:solidFill>
              </a:rPr>
              <a:t>Source: How Singapore Sleeps 2026 — Easmed &amp; The Air Station</a:t>
            </a:r>
          </a:p>
        </p:txBody>
      </p:sp>
      <p:pic>
        <p:nvPicPr>
          <p:cNvPr id="16" name="Picture 15">
            <a:extLst>
              <a:ext uri="{FF2B5EF4-FFF2-40B4-BE49-F238E27FC236}">
                <a16:creationId xmlns:a16="http://schemas.microsoft.com/office/drawing/2014/main" id="{2660199E-3922-F2E8-928E-3CF4112B267F}"/>
              </a:ext>
            </a:extLst>
          </p:cNvPr>
          <p:cNvPicPr>
            <a:picLocks noChangeAspect="1"/>
          </p:cNvPicPr>
          <p:nvPr/>
        </p:nvPicPr>
        <p:blipFill>
          <a:blip r:embed="rId3"/>
          <a:srcRect l="37054" t="20143" r="2475" b="37848"/>
          <a:stretch>
            <a:fillRect/>
          </a:stretch>
        </p:blipFill>
        <p:spPr>
          <a:xfrm>
            <a:off x="5836541" y="2725539"/>
            <a:ext cx="5554639" cy="2483858"/>
          </a:xfrm>
          <a:prstGeom prst="rect">
            <a:avLst/>
          </a:prstGeom>
        </p:spPr>
      </p:pic>
      <p:sp>
        <p:nvSpPr>
          <p:cNvPr id="20" name="TextBox 19">
            <a:extLst>
              <a:ext uri="{FF2B5EF4-FFF2-40B4-BE49-F238E27FC236}">
                <a16:creationId xmlns:a16="http://schemas.microsoft.com/office/drawing/2014/main" id="{1028AC0A-D77E-9E24-12BD-7FC3018DC3DB}"/>
              </a:ext>
            </a:extLst>
          </p:cNvPr>
          <p:cNvSpPr txBox="1"/>
          <p:nvPr/>
        </p:nvSpPr>
        <p:spPr>
          <a:xfrm>
            <a:off x="698086" y="2162409"/>
            <a:ext cx="4829257" cy="3046988"/>
          </a:xfrm>
          <a:prstGeom prst="rect">
            <a:avLst/>
          </a:prstGeom>
          <a:noFill/>
        </p:spPr>
        <p:txBody>
          <a:bodyPr wrap="square">
            <a:spAutoFit/>
          </a:bodyPr>
          <a:lstStyle/>
          <a:p>
            <a:pPr>
              <a:buNone/>
            </a:pPr>
            <a:r>
              <a:rPr lang="en-US" sz="2400" b="1" dirty="0">
                <a:solidFill>
                  <a:schemeClr val="bg1"/>
                </a:solidFill>
              </a:rPr>
              <a:t>SLEEPING ENOUGH?</a:t>
            </a:r>
            <a:br>
              <a:rPr lang="en-US" dirty="0">
                <a:solidFill>
                  <a:schemeClr val="bg1"/>
                </a:solidFill>
              </a:rPr>
            </a:br>
            <a:r>
              <a:rPr lang="en-US" b="1" dirty="0">
                <a:solidFill>
                  <a:schemeClr val="bg1"/>
                </a:solidFill>
              </a:rPr>
              <a:t>40%</a:t>
            </a:r>
            <a:r>
              <a:rPr lang="en-US" dirty="0">
                <a:solidFill>
                  <a:schemeClr val="bg1"/>
                </a:solidFill>
              </a:rPr>
              <a:t> of HIGH-RISK workers report </a:t>
            </a:r>
            <a:r>
              <a:rPr lang="en-US" b="1" dirty="0">
                <a:solidFill>
                  <a:schemeClr val="bg1"/>
                </a:solidFill>
              </a:rPr>
              <a:t>7–&lt;8 hours</a:t>
            </a:r>
            <a:endParaRPr lang="en-US" dirty="0">
              <a:solidFill>
                <a:schemeClr val="bg1"/>
              </a:solidFill>
            </a:endParaRPr>
          </a:p>
          <a:p>
            <a:pPr>
              <a:buNone/>
            </a:pPr>
            <a:endParaRPr lang="en-US" sz="2400" b="1" dirty="0">
              <a:solidFill>
                <a:schemeClr val="bg1"/>
              </a:solidFill>
            </a:endParaRPr>
          </a:p>
          <a:p>
            <a:pPr>
              <a:buNone/>
            </a:pPr>
            <a:r>
              <a:rPr lang="en-US" sz="2400" b="1" dirty="0">
                <a:solidFill>
                  <a:schemeClr val="bg1"/>
                </a:solidFill>
              </a:rPr>
              <a:t>STILL AT RISK.</a:t>
            </a:r>
            <a:br>
              <a:rPr lang="en-US" dirty="0">
                <a:solidFill>
                  <a:schemeClr val="bg1"/>
                </a:solidFill>
              </a:rPr>
            </a:br>
            <a:r>
              <a:rPr lang="en-US" dirty="0">
                <a:solidFill>
                  <a:schemeClr val="bg1"/>
                </a:solidFill>
              </a:rPr>
              <a:t>The highest-risk group reports the </a:t>
            </a:r>
            <a:r>
              <a:rPr lang="en-US" b="1" dirty="0">
                <a:solidFill>
                  <a:schemeClr val="bg1"/>
                </a:solidFill>
              </a:rPr>
              <a:t>longest average sleep duration</a:t>
            </a:r>
            <a:endParaRPr lang="en-US" dirty="0">
              <a:solidFill>
                <a:schemeClr val="bg1"/>
              </a:solidFill>
            </a:endParaRPr>
          </a:p>
          <a:p>
            <a:pPr>
              <a:buNone/>
            </a:pPr>
            <a:endParaRPr lang="en-US" sz="2400" b="1" dirty="0">
              <a:solidFill>
                <a:schemeClr val="bg1"/>
              </a:solidFill>
            </a:endParaRPr>
          </a:p>
          <a:p>
            <a:pPr>
              <a:buNone/>
            </a:pPr>
            <a:r>
              <a:rPr lang="en-US" sz="2400" b="1" dirty="0">
                <a:solidFill>
                  <a:schemeClr val="bg1"/>
                </a:solidFill>
              </a:rPr>
              <a:t>THE HIDDEN SLEEP RISK</a:t>
            </a:r>
          </a:p>
          <a:p>
            <a:pPr>
              <a:buNone/>
            </a:pPr>
            <a:r>
              <a:rPr lang="en-US" b="1" dirty="0">
                <a:solidFill>
                  <a:schemeClr val="bg1"/>
                </a:solidFill>
              </a:rPr>
              <a:t>Enough hours can create false reassurance.</a:t>
            </a:r>
            <a:endParaRPr lang="en-US" dirty="0">
              <a:solidFill>
                <a:schemeClr val="bg1"/>
              </a:solidFill>
            </a:endParaRPr>
          </a:p>
        </p:txBody>
      </p:sp>
    </p:spTree>
    <p:extLst>
      <p:ext uri="{BB962C8B-B14F-4D97-AF65-F5344CB8AC3E}">
        <p14:creationId xmlns:p14="http://schemas.microsoft.com/office/powerpoint/2010/main" val="2745991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98086" y="1220391"/>
            <a:ext cx="10795524" cy="513259"/>
          </a:xfrm>
          <a:prstGeom prst="rect">
            <a:avLst/>
          </a:prstGeom>
          <a:noFill/>
          <a:ln/>
        </p:spPr>
        <p:txBody>
          <a:bodyPr wrap="none" lIns="0" tIns="0" rIns="0" bIns="0" rtlCol="0" anchor="t"/>
          <a:lstStyle/>
          <a:p>
            <a:pPr marL="0" indent="0" algn="l">
              <a:lnSpc>
                <a:spcPct val="104000"/>
              </a:lnSpc>
              <a:buNone/>
            </a:pPr>
            <a:r>
              <a:rPr lang="en-US" sz="3200" dirty="0">
                <a:solidFill>
                  <a:srgbClr val="FFD9BE"/>
                </a:solidFill>
                <a:latin typeface="Quattrocento" pitchFamily="34" charset="0"/>
                <a:ea typeface="Quattrocento" pitchFamily="34" charset="-122"/>
                <a:cs typeface="Quattrocento" pitchFamily="34" charset="-120"/>
              </a:rPr>
              <a:t>The Highest-Risk Workers Feel Fine. That's the Problem.</a:t>
            </a:r>
            <a:endParaRPr lang="en-US" sz="3200" dirty="0"/>
          </a:p>
        </p:txBody>
      </p:sp>
      <p:sp>
        <p:nvSpPr>
          <p:cNvPr id="3" name="Text 1"/>
          <p:cNvSpPr/>
          <p:nvPr/>
        </p:nvSpPr>
        <p:spPr>
          <a:xfrm>
            <a:off x="698086" y="2082701"/>
            <a:ext cx="10795524" cy="558403"/>
          </a:xfrm>
          <a:prstGeom prst="rect">
            <a:avLst/>
          </a:prstGeom>
          <a:noFill/>
          <a:ln/>
        </p:spPr>
        <p:txBody>
          <a:bodyPr wrap="square" lIns="0" tIns="0" rIns="0" bIns="0" rtlCol="0" anchor="t">
            <a:normAutofit/>
          </a:bodyPr>
          <a:lstStyle/>
          <a:p>
            <a:pPr marL="0" indent="0" algn="l">
              <a:lnSpc>
                <a:spcPct val="133000"/>
              </a:lnSpc>
              <a:buNone/>
            </a:pPr>
            <a:r>
              <a:rPr lang="en-US" sz="1600" dirty="0">
                <a:solidFill>
                  <a:srgbClr val="F9EEE7"/>
                </a:solidFill>
                <a:latin typeface="Quattrocento" pitchFamily="34" charset="0"/>
                <a:ea typeface="Quattrocento" pitchFamily="34" charset="-122"/>
                <a:cs typeface="Quattrocento" pitchFamily="34" charset="-120"/>
              </a:rPr>
              <a:t>The most OSA at-risk workers rate their sleep </a:t>
            </a:r>
            <a:r>
              <a:rPr lang="en-US" sz="1600" i="1" dirty="0">
                <a:solidFill>
                  <a:srgbClr val="F9EEE7"/>
                </a:solidFill>
                <a:latin typeface="Quattrocento" pitchFamily="34" charset="0"/>
                <a:ea typeface="Quattrocento" pitchFamily="34" charset="-122"/>
                <a:cs typeface="Quattrocento" pitchFamily="34" charset="-120"/>
              </a:rPr>
              <a:t>better</a:t>
            </a:r>
            <a:r>
              <a:rPr lang="en-US" sz="1600" dirty="0">
                <a:solidFill>
                  <a:srgbClr val="F9EEE7"/>
                </a:solidFill>
                <a:latin typeface="Quattrocento" pitchFamily="34" charset="0"/>
                <a:ea typeface="Quattrocento" pitchFamily="34" charset="-122"/>
                <a:cs typeface="Quattrocento" pitchFamily="34" charset="-120"/>
              </a:rPr>
              <a:t>, not worse.</a:t>
            </a:r>
            <a:endParaRPr lang="en-US" sz="1600" dirty="0"/>
          </a:p>
        </p:txBody>
      </p:sp>
      <p:sp>
        <p:nvSpPr>
          <p:cNvPr id="4" name="Shape 2"/>
          <p:cNvSpPr/>
          <p:nvPr/>
        </p:nvSpPr>
        <p:spPr>
          <a:xfrm>
            <a:off x="698086" y="2837458"/>
            <a:ext cx="3482094" cy="1652687"/>
          </a:xfrm>
          <a:prstGeom prst="roundRect">
            <a:avLst>
              <a:gd name="adj" fmla="val 1584"/>
            </a:avLst>
          </a:prstGeom>
          <a:solidFill>
            <a:srgbClr val="315251"/>
          </a:solidFill>
          <a:ln/>
        </p:spPr>
        <p:txBody>
          <a:bodyPr/>
          <a:lstStyle/>
          <a:p>
            <a:endParaRPr lang="en-US"/>
          </a:p>
        </p:txBody>
      </p:sp>
      <p:sp>
        <p:nvSpPr>
          <p:cNvPr id="5" name="Text 3"/>
          <p:cNvSpPr/>
          <p:nvPr/>
        </p:nvSpPr>
        <p:spPr>
          <a:xfrm>
            <a:off x="872607" y="3011984"/>
            <a:ext cx="3133051" cy="256679"/>
          </a:xfrm>
          <a:prstGeom prst="rect">
            <a:avLst/>
          </a:prstGeom>
          <a:noFill/>
          <a:ln/>
        </p:spPr>
        <p:txBody>
          <a:bodyPr wrap="none" lIns="0" tIns="0" rIns="0" bIns="0" rtlCol="0" anchor="t"/>
          <a:lstStyle/>
          <a:p>
            <a:pPr marL="0" indent="0" algn="l">
              <a:lnSpc>
                <a:spcPct val="104000"/>
              </a:lnSpc>
              <a:buNone/>
            </a:pPr>
            <a:r>
              <a:rPr lang="en-US" sz="1600" dirty="0">
                <a:solidFill>
                  <a:srgbClr val="F9EEE7"/>
                </a:solidFill>
                <a:latin typeface="Quattrocento" pitchFamily="34" charset="0"/>
                <a:ea typeface="Quattrocento" pitchFamily="34" charset="-122"/>
                <a:cs typeface="Quattrocento" pitchFamily="34" charset="-120"/>
              </a:rPr>
              <a:t>Low Risk</a:t>
            </a:r>
            <a:endParaRPr lang="en-US" sz="1600" dirty="0"/>
          </a:p>
        </p:txBody>
      </p:sp>
      <p:sp>
        <p:nvSpPr>
          <p:cNvPr id="6" name="Text 4"/>
          <p:cNvSpPr/>
          <p:nvPr/>
        </p:nvSpPr>
        <p:spPr>
          <a:xfrm>
            <a:off x="872607" y="3373338"/>
            <a:ext cx="3133051" cy="663079"/>
          </a:xfrm>
          <a:prstGeom prst="rect">
            <a:avLst/>
          </a:prstGeom>
          <a:noFill/>
          <a:ln/>
        </p:spPr>
        <p:txBody>
          <a:bodyPr wrap="square" lIns="0" tIns="0" rIns="0" bIns="0" rtlCol="0" anchor="t"/>
          <a:lstStyle/>
          <a:p>
            <a:pPr marL="0" indent="0" algn="l">
              <a:lnSpc>
                <a:spcPct val="133000"/>
              </a:lnSpc>
              <a:spcAft>
                <a:spcPts val="800"/>
              </a:spcAft>
              <a:buNone/>
            </a:pPr>
            <a:r>
              <a:rPr lang="en-US" sz="1350" b="1" dirty="0">
                <a:solidFill>
                  <a:srgbClr val="F9EEE7"/>
                </a:solidFill>
                <a:latin typeface="Quattrocento Bold" pitchFamily="34" charset="0"/>
                <a:ea typeface="Quattrocento Bold" pitchFamily="34" charset="-122"/>
                <a:cs typeface="Quattrocento Bold" pitchFamily="34" charset="-120"/>
              </a:rPr>
              <a:t>29%</a:t>
            </a:r>
            <a:r>
              <a:rPr lang="en-US" sz="1350" dirty="0">
                <a:solidFill>
                  <a:srgbClr val="F9EEE7"/>
                </a:solidFill>
                <a:latin typeface="Quattrocento" pitchFamily="34" charset="0"/>
                <a:ea typeface="Quattrocento" pitchFamily="34" charset="-122"/>
                <a:cs typeface="Quattrocento" pitchFamily="34" charset="-120"/>
              </a:rPr>
              <a:t> rate sleep as Good/Very Good</a:t>
            </a:r>
            <a:endParaRPr lang="en-US" sz="1350" dirty="0"/>
          </a:p>
          <a:p>
            <a:pPr marL="0" indent="0" algn="l">
              <a:lnSpc>
                <a:spcPct val="133000"/>
              </a:lnSpc>
              <a:buNone/>
            </a:pPr>
            <a:r>
              <a:rPr lang="en-US" sz="1350" dirty="0">
                <a:solidFill>
                  <a:srgbClr val="F9EEE7"/>
                </a:solidFill>
                <a:latin typeface="Quattrocento" pitchFamily="34" charset="0"/>
                <a:ea typeface="Quattrocento" pitchFamily="34" charset="-122"/>
                <a:cs typeface="Quattrocento" pitchFamily="34" charset="-120"/>
              </a:rPr>
              <a:t>Aware of deficits, seeking improvement</a:t>
            </a:r>
            <a:endParaRPr lang="en-US" sz="1350" dirty="0"/>
          </a:p>
        </p:txBody>
      </p:sp>
      <p:sp>
        <p:nvSpPr>
          <p:cNvPr id="10" name="Shape 8"/>
          <p:cNvSpPr/>
          <p:nvPr/>
        </p:nvSpPr>
        <p:spPr>
          <a:xfrm>
            <a:off x="4474355" y="2837458"/>
            <a:ext cx="3482193" cy="1652687"/>
          </a:xfrm>
          <a:prstGeom prst="roundRect">
            <a:avLst>
              <a:gd name="adj" fmla="val 1584"/>
            </a:avLst>
          </a:prstGeom>
          <a:solidFill>
            <a:srgbClr val="315251"/>
          </a:solidFill>
          <a:ln/>
        </p:spPr>
        <p:txBody>
          <a:bodyPr/>
          <a:lstStyle/>
          <a:p>
            <a:endParaRPr lang="en-US"/>
          </a:p>
        </p:txBody>
      </p:sp>
      <p:sp>
        <p:nvSpPr>
          <p:cNvPr id="11" name="Text 9"/>
          <p:cNvSpPr/>
          <p:nvPr/>
        </p:nvSpPr>
        <p:spPr>
          <a:xfrm>
            <a:off x="4648876" y="3011984"/>
            <a:ext cx="3133151" cy="256679"/>
          </a:xfrm>
          <a:prstGeom prst="rect">
            <a:avLst/>
          </a:prstGeom>
          <a:noFill/>
          <a:ln/>
        </p:spPr>
        <p:txBody>
          <a:bodyPr wrap="none" lIns="0" tIns="0" rIns="0" bIns="0" rtlCol="0" anchor="t"/>
          <a:lstStyle/>
          <a:p>
            <a:pPr marL="0" indent="0" algn="l">
              <a:lnSpc>
                <a:spcPct val="104000"/>
              </a:lnSpc>
              <a:buNone/>
            </a:pPr>
            <a:r>
              <a:rPr lang="en-US" sz="1600" dirty="0">
                <a:solidFill>
                  <a:srgbClr val="F9EEE7"/>
                </a:solidFill>
                <a:latin typeface="Quattrocento" pitchFamily="34" charset="0"/>
                <a:ea typeface="Quattrocento" pitchFamily="34" charset="-122"/>
                <a:cs typeface="Quattrocento" pitchFamily="34" charset="-120"/>
              </a:rPr>
              <a:t>High Risk</a:t>
            </a:r>
            <a:endParaRPr lang="en-US" sz="1600" dirty="0"/>
          </a:p>
        </p:txBody>
      </p:sp>
      <p:sp>
        <p:nvSpPr>
          <p:cNvPr id="12" name="Text 10"/>
          <p:cNvSpPr/>
          <p:nvPr/>
        </p:nvSpPr>
        <p:spPr>
          <a:xfrm>
            <a:off x="4648876" y="3373338"/>
            <a:ext cx="3133151" cy="942280"/>
          </a:xfrm>
          <a:prstGeom prst="rect">
            <a:avLst/>
          </a:prstGeom>
          <a:noFill/>
          <a:ln/>
        </p:spPr>
        <p:txBody>
          <a:bodyPr wrap="square" lIns="0" tIns="0" rIns="0" bIns="0" rtlCol="0" anchor="t"/>
          <a:lstStyle/>
          <a:p>
            <a:pPr marL="0" indent="0" algn="l">
              <a:lnSpc>
                <a:spcPct val="133000"/>
              </a:lnSpc>
              <a:spcAft>
                <a:spcPts val="800"/>
              </a:spcAft>
              <a:buNone/>
            </a:pPr>
            <a:r>
              <a:rPr lang="en-US" sz="1350" b="1" dirty="0">
                <a:solidFill>
                  <a:srgbClr val="F9EEE7"/>
                </a:solidFill>
                <a:latin typeface="Quattrocento Bold" pitchFamily="34" charset="0"/>
                <a:ea typeface="Quattrocento Bold" pitchFamily="34" charset="-122"/>
                <a:cs typeface="Quattrocento Bold" pitchFamily="34" charset="-120"/>
              </a:rPr>
              <a:t>34%</a:t>
            </a:r>
            <a:r>
              <a:rPr lang="en-US" sz="1350" dirty="0">
                <a:solidFill>
                  <a:srgbClr val="F9EEE7"/>
                </a:solidFill>
                <a:latin typeface="Quattrocento" pitchFamily="34" charset="0"/>
                <a:ea typeface="Quattrocento" pitchFamily="34" charset="-122"/>
                <a:cs typeface="Quattrocento" pitchFamily="34" charset="-120"/>
              </a:rPr>
              <a:t> rate sleep as Good/Very Good</a:t>
            </a:r>
          </a:p>
          <a:p>
            <a:pPr marL="0" indent="0" algn="l">
              <a:lnSpc>
                <a:spcPct val="133000"/>
              </a:lnSpc>
              <a:buNone/>
            </a:pPr>
            <a:r>
              <a:rPr lang="en-US" sz="1350" dirty="0">
                <a:solidFill>
                  <a:srgbClr val="F9EEE7"/>
                </a:solidFill>
                <a:latin typeface="Quattrocento" pitchFamily="34" charset="0"/>
                <a:ea typeface="Quattrocento" pitchFamily="34" charset="-122"/>
                <a:cs typeface="Quattrocento" pitchFamily="34" charset="-120"/>
              </a:rPr>
              <a:t>Confidence is the danger — OSA masks itself completely</a:t>
            </a:r>
            <a:endParaRPr lang="en-US" sz="1350" dirty="0"/>
          </a:p>
        </p:txBody>
      </p:sp>
      <p:sp>
        <p:nvSpPr>
          <p:cNvPr id="13" name="Text 11"/>
          <p:cNvSpPr/>
          <p:nvPr/>
        </p:nvSpPr>
        <p:spPr>
          <a:xfrm>
            <a:off x="959818" y="4882852"/>
            <a:ext cx="10533791" cy="558403"/>
          </a:xfrm>
          <a:prstGeom prst="rect">
            <a:avLst/>
          </a:prstGeom>
          <a:noFill/>
          <a:ln/>
        </p:spPr>
        <p:txBody>
          <a:bodyPr wrap="square" lIns="0" tIns="0" rIns="0" bIns="0" rtlCol="0" anchor="t">
            <a:normAutofit/>
          </a:bodyPr>
          <a:lstStyle/>
          <a:p>
            <a:pPr marL="0" indent="0" algn="l">
              <a:lnSpc>
                <a:spcPct val="133000"/>
              </a:lnSpc>
              <a:buNone/>
            </a:pPr>
            <a:r>
              <a:rPr lang="en-US" sz="1350" b="1" dirty="0">
                <a:solidFill>
                  <a:srgbClr val="F9EEE7"/>
                </a:solidFill>
                <a:latin typeface="Quattrocento Bold" pitchFamily="34" charset="0"/>
                <a:ea typeface="Quattrocento Bold" pitchFamily="34" charset="-122"/>
                <a:cs typeface="Quattrocento Bold" pitchFamily="34" charset="-120"/>
              </a:rPr>
              <a:t>Asking "how do you sleep?" will not surface your highest-risk employees. </a:t>
            </a:r>
          </a:p>
          <a:p>
            <a:pPr marL="0" indent="0" algn="l">
              <a:lnSpc>
                <a:spcPct val="133000"/>
              </a:lnSpc>
              <a:buNone/>
            </a:pPr>
            <a:r>
              <a:rPr lang="en-US" sz="1350" b="1" dirty="0">
                <a:solidFill>
                  <a:srgbClr val="F9EEE7"/>
                </a:solidFill>
                <a:latin typeface="Quattrocento Bold" pitchFamily="34" charset="0"/>
                <a:ea typeface="Quattrocento Bold" pitchFamily="34" charset="-122"/>
                <a:cs typeface="Quattrocento Bold" pitchFamily="34" charset="-120"/>
              </a:rPr>
              <a:t>The condition hides in plain sight — and in self-satisfaction.</a:t>
            </a:r>
            <a:endParaRPr lang="en-US" sz="1350" dirty="0"/>
          </a:p>
        </p:txBody>
      </p:sp>
      <p:sp>
        <p:nvSpPr>
          <p:cNvPr id="14" name="Shape 12"/>
          <p:cNvSpPr/>
          <p:nvPr/>
        </p:nvSpPr>
        <p:spPr>
          <a:xfrm>
            <a:off x="698086" y="4686498"/>
            <a:ext cx="19050" cy="951111"/>
          </a:xfrm>
          <a:prstGeom prst="roundRect">
            <a:avLst>
              <a:gd name="adj" fmla="val 49999"/>
            </a:avLst>
          </a:prstGeom>
          <a:solidFill>
            <a:srgbClr val="EF9C82"/>
          </a:solidFill>
          <a:ln/>
        </p:spPr>
        <p:txBody>
          <a:bodyPr/>
          <a:lstStyle/>
          <a:p>
            <a:endParaRPr lang="en-US"/>
          </a:p>
        </p:txBody>
      </p:sp>
      <p:sp>
        <p:nvSpPr>
          <p:cNvPr id="23" name="Shape 8">
            <a:extLst>
              <a:ext uri="{FF2B5EF4-FFF2-40B4-BE49-F238E27FC236}">
                <a16:creationId xmlns:a16="http://schemas.microsoft.com/office/drawing/2014/main" id="{64125E7B-D6DC-79FE-9D0F-580AB045AF6A}"/>
              </a:ext>
            </a:extLst>
          </p:cNvPr>
          <p:cNvSpPr/>
          <p:nvPr/>
        </p:nvSpPr>
        <p:spPr>
          <a:xfrm>
            <a:off x="8294002" y="2847825"/>
            <a:ext cx="3651792" cy="1652687"/>
          </a:xfrm>
          <a:prstGeom prst="roundRect">
            <a:avLst>
              <a:gd name="adj" fmla="val 1584"/>
            </a:avLst>
          </a:prstGeom>
          <a:solidFill>
            <a:srgbClr val="315251"/>
          </a:solidFill>
          <a:ln/>
        </p:spPr>
        <p:txBody>
          <a:bodyPr/>
          <a:lstStyle/>
          <a:p>
            <a:endParaRPr lang="en-US"/>
          </a:p>
        </p:txBody>
      </p:sp>
      <p:sp>
        <p:nvSpPr>
          <p:cNvPr id="25" name="Text 9">
            <a:extLst>
              <a:ext uri="{FF2B5EF4-FFF2-40B4-BE49-F238E27FC236}">
                <a16:creationId xmlns:a16="http://schemas.microsoft.com/office/drawing/2014/main" id="{1289A79A-F68A-EADA-BE69-21092BFF541E}"/>
              </a:ext>
            </a:extLst>
          </p:cNvPr>
          <p:cNvSpPr/>
          <p:nvPr/>
        </p:nvSpPr>
        <p:spPr>
          <a:xfrm>
            <a:off x="8468523" y="3022351"/>
            <a:ext cx="3133151" cy="256679"/>
          </a:xfrm>
          <a:prstGeom prst="rect">
            <a:avLst/>
          </a:prstGeom>
          <a:noFill/>
          <a:ln/>
        </p:spPr>
        <p:txBody>
          <a:bodyPr wrap="none" lIns="0" tIns="0" rIns="0" bIns="0" rtlCol="0" anchor="t"/>
          <a:lstStyle/>
          <a:p>
            <a:pPr marL="0" indent="0" algn="l">
              <a:lnSpc>
                <a:spcPct val="104000"/>
              </a:lnSpc>
              <a:buNone/>
            </a:pPr>
            <a:r>
              <a:rPr lang="en-US" sz="1600" b="1" dirty="0">
                <a:solidFill>
                  <a:srgbClr val="F9EEE7"/>
                </a:solidFill>
                <a:latin typeface="Quattrocento" pitchFamily="34" charset="0"/>
                <a:ea typeface="Quattrocento" pitchFamily="34" charset="-122"/>
                <a:cs typeface="Quattrocento" pitchFamily="34" charset="-120"/>
              </a:rPr>
              <a:t>IMPLICATION</a:t>
            </a:r>
            <a:endParaRPr lang="en-US" sz="1600" b="1" dirty="0"/>
          </a:p>
        </p:txBody>
      </p:sp>
      <p:sp>
        <p:nvSpPr>
          <p:cNvPr id="27" name="Text 10">
            <a:extLst>
              <a:ext uri="{FF2B5EF4-FFF2-40B4-BE49-F238E27FC236}">
                <a16:creationId xmlns:a16="http://schemas.microsoft.com/office/drawing/2014/main" id="{D393AD93-5BE1-A861-251B-BF958A1E50B9}"/>
              </a:ext>
            </a:extLst>
          </p:cNvPr>
          <p:cNvSpPr/>
          <p:nvPr/>
        </p:nvSpPr>
        <p:spPr>
          <a:xfrm>
            <a:off x="8468523" y="3383705"/>
            <a:ext cx="3349103" cy="942280"/>
          </a:xfrm>
          <a:prstGeom prst="rect">
            <a:avLst/>
          </a:prstGeom>
          <a:noFill/>
          <a:ln/>
        </p:spPr>
        <p:txBody>
          <a:bodyPr wrap="square" lIns="0" tIns="0" rIns="0" bIns="0" rtlCol="0" anchor="t"/>
          <a:lstStyle/>
          <a:p>
            <a:pPr marL="0" indent="0" algn="l">
              <a:lnSpc>
                <a:spcPct val="133000"/>
              </a:lnSpc>
              <a:spcAft>
                <a:spcPts val="800"/>
              </a:spcAft>
              <a:buNone/>
            </a:pPr>
            <a:r>
              <a:rPr lang="en-US" sz="1350" dirty="0">
                <a:solidFill>
                  <a:srgbClr val="F9EEE7"/>
                </a:solidFill>
                <a:latin typeface="Quattrocento Bold" pitchFamily="34" charset="0"/>
                <a:ea typeface="Quattrocento Bold" pitchFamily="34" charset="-122"/>
                <a:cs typeface="Quattrocento Bold" pitchFamily="34" charset="-120"/>
              </a:rPr>
              <a:t>Self-reported experience alone can’t reliably sort risk tiers, reinforcing the case for a validated screener over self-report.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Milieu V2">
    <a:dk1>
      <a:srgbClr val="1C1C1C"/>
    </a:dk1>
    <a:lt1>
      <a:srgbClr val="FFFFFF"/>
    </a:lt1>
    <a:dk2>
      <a:srgbClr val="144050"/>
    </a:dk2>
    <a:lt2>
      <a:srgbClr val="00AEE2"/>
    </a:lt2>
    <a:accent1>
      <a:srgbClr val="FFC766"/>
    </a:accent1>
    <a:accent2>
      <a:srgbClr val="F08300"/>
    </a:accent2>
    <a:accent3>
      <a:srgbClr val="AACF53"/>
    </a:accent3>
    <a:accent4>
      <a:srgbClr val="00A3AF"/>
    </a:accent4>
    <a:accent5>
      <a:srgbClr val="745399"/>
    </a:accent5>
    <a:accent6>
      <a:srgbClr val="C9171E"/>
    </a:accent6>
    <a:hlink>
      <a:srgbClr val="2792C3"/>
    </a:hlink>
    <a:folHlink>
      <a:srgbClr val="2792C3"/>
    </a:folHlink>
  </a:clrScheme>
  <a:fontScheme name="Milieu">
    <a:majorFont>
      <a:latin typeface="Lato black"/>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3074</TotalTime>
  <Words>2820</Words>
  <Application>Microsoft Office PowerPoint</Application>
  <PresentationFormat>Widescreen</PresentationFormat>
  <Paragraphs>358</Paragraphs>
  <Slides>25</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Quattrocento</vt:lpstr>
      <vt:lpstr>Quattrocento Bold</vt:lpstr>
      <vt:lpstr>Lato Black</vt:lpstr>
      <vt:lpstr>Lato</vt:lpstr>
      <vt:lpstr>Lato Light</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Yvonne Loo</dc:creator>
  <cp:lastModifiedBy>Yvonne Loo</cp:lastModifiedBy>
  <cp:revision>5</cp:revision>
  <dcterms:created xsi:type="dcterms:W3CDTF">2026-09-02T03:30:13Z</dcterms:created>
  <dcterms:modified xsi:type="dcterms:W3CDTF">2026-09-04T07:59:25Z</dcterms:modified>
</cp:coreProperties>
</file>